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32.jpg" ContentType="image/gif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54"/>
  </p:notesMasterIdLst>
  <p:sldIdLst>
    <p:sldId id="258" r:id="rId2"/>
    <p:sldId id="457" r:id="rId3"/>
    <p:sldId id="408" r:id="rId4"/>
    <p:sldId id="309" r:id="rId5"/>
    <p:sldId id="409" r:id="rId6"/>
    <p:sldId id="429" r:id="rId7"/>
    <p:sldId id="430" r:id="rId8"/>
    <p:sldId id="451" r:id="rId9"/>
    <p:sldId id="410" r:id="rId10"/>
    <p:sldId id="417" r:id="rId11"/>
    <p:sldId id="414" r:id="rId12"/>
    <p:sldId id="413" r:id="rId13"/>
    <p:sldId id="412" r:id="rId14"/>
    <p:sldId id="411" r:id="rId15"/>
    <p:sldId id="416" r:id="rId16"/>
    <p:sldId id="418" r:id="rId17"/>
    <p:sldId id="420" r:id="rId18"/>
    <p:sldId id="450" r:id="rId19"/>
    <p:sldId id="415" r:id="rId20"/>
    <p:sldId id="447" r:id="rId21"/>
    <p:sldId id="422" r:id="rId22"/>
    <p:sldId id="423" r:id="rId23"/>
    <p:sldId id="424" r:id="rId24"/>
    <p:sldId id="425" r:id="rId25"/>
    <p:sldId id="427" r:id="rId26"/>
    <p:sldId id="428" r:id="rId27"/>
    <p:sldId id="449" r:id="rId28"/>
    <p:sldId id="433" r:id="rId29"/>
    <p:sldId id="431" r:id="rId30"/>
    <p:sldId id="432" r:id="rId31"/>
    <p:sldId id="426" r:id="rId32"/>
    <p:sldId id="434" r:id="rId33"/>
    <p:sldId id="435" r:id="rId34"/>
    <p:sldId id="458" r:id="rId35"/>
    <p:sldId id="438" r:id="rId36"/>
    <p:sldId id="439" r:id="rId37"/>
    <p:sldId id="440" r:id="rId38"/>
    <p:sldId id="453" r:id="rId39"/>
    <p:sldId id="454" r:id="rId40"/>
    <p:sldId id="437" r:id="rId41"/>
    <p:sldId id="441" r:id="rId42"/>
    <p:sldId id="442" r:id="rId43"/>
    <p:sldId id="452" r:id="rId44"/>
    <p:sldId id="456" r:id="rId45"/>
    <p:sldId id="448" r:id="rId46"/>
    <p:sldId id="455" r:id="rId47"/>
    <p:sldId id="459" r:id="rId48"/>
    <p:sldId id="444" r:id="rId49"/>
    <p:sldId id="312" r:id="rId50"/>
    <p:sldId id="445" r:id="rId51"/>
    <p:sldId id="314" r:id="rId52"/>
    <p:sldId id="460" r:id="rId5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596C9E-6050-4165-B493-352381A536FA}">
          <p14:sldIdLst>
            <p14:sldId id="258"/>
            <p14:sldId id="457"/>
            <p14:sldId id="408"/>
            <p14:sldId id="309"/>
            <p14:sldId id="409"/>
            <p14:sldId id="429"/>
            <p14:sldId id="430"/>
            <p14:sldId id="451"/>
            <p14:sldId id="410"/>
            <p14:sldId id="417"/>
            <p14:sldId id="414"/>
            <p14:sldId id="413"/>
            <p14:sldId id="412"/>
            <p14:sldId id="411"/>
            <p14:sldId id="416"/>
            <p14:sldId id="418"/>
            <p14:sldId id="420"/>
            <p14:sldId id="450"/>
            <p14:sldId id="415"/>
            <p14:sldId id="447"/>
            <p14:sldId id="422"/>
            <p14:sldId id="423"/>
            <p14:sldId id="424"/>
            <p14:sldId id="425"/>
            <p14:sldId id="427"/>
            <p14:sldId id="428"/>
            <p14:sldId id="449"/>
            <p14:sldId id="433"/>
            <p14:sldId id="431"/>
            <p14:sldId id="432"/>
            <p14:sldId id="426"/>
            <p14:sldId id="434"/>
            <p14:sldId id="435"/>
            <p14:sldId id="458"/>
            <p14:sldId id="438"/>
            <p14:sldId id="439"/>
            <p14:sldId id="440"/>
            <p14:sldId id="453"/>
            <p14:sldId id="454"/>
            <p14:sldId id="437"/>
            <p14:sldId id="441"/>
            <p14:sldId id="442"/>
            <p14:sldId id="452"/>
            <p14:sldId id="456"/>
            <p14:sldId id="448"/>
            <p14:sldId id="455"/>
            <p14:sldId id="459"/>
          </p14:sldIdLst>
        </p14:section>
        <p14:section name="Practical Intro" id="{1EFBF455-8CEE-490B-AFCF-D62E42C236BB}">
          <p14:sldIdLst>
            <p14:sldId id="444"/>
            <p14:sldId id="312"/>
            <p14:sldId id="445"/>
            <p14:sldId id="314"/>
            <p14:sldId id="460"/>
          </p14:sldIdLst>
        </p14:section>
        <p14:section name="Additional slides" id="{90CDB24B-2B2C-4F44-9B98-851744395D4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685B21-81F7-B6DC-0084-9697E833F169}" name="Wölke Friederike" initials="FW" userId="S::wolke@fzp.czu.cz::69d941ad-20a3-44bf-bc0e-e0219766b2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23373B"/>
    <a:srgbClr val="002060"/>
    <a:srgbClr val="FFFF00"/>
    <a:srgbClr val="D9D9D9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271917-BD67-4B73-9994-672729D9099E}" v="327" dt="2024-10-17T09:24:52.4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46" autoAdjust="0"/>
    <p:restoredTop sz="87743" autoAdjust="0"/>
  </p:normalViewPr>
  <p:slideViewPr>
    <p:cSldViewPr snapToGrid="0">
      <p:cViewPr varScale="1">
        <p:scale>
          <a:sx n="92" d="100"/>
          <a:sy n="92" d="100"/>
        </p:scale>
        <p:origin x="84" y="4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7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D7C2B-E39E-4DEE-BC97-B88A058E51EC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FA157-D32E-4EFD-8212-8C7108FB2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6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Time (mya)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Name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440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Ordovician-Silurian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 families of marine life extinct, incl. half of all genera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Rapid cooling (Gondwana passed the pole, period of glaciation)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End-Devonian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all families lost, mostly marine organisms (corals,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invertebrates)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Removal of CO</a:t>
            </a:r>
            <a:r>
              <a:rPr lang="en-GB" sz="1800" b="0" i="0" u="none" strike="noStrike" kern="1200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atmosphere after the emergence of land plants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Permian-Triassic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90% of all species, marine and land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Massive volcanism, methane release (asteroid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impacts?)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large amphibians, plants and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Unclear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Cretaceous-Tertiary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(K-T)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dinosaurs and many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Extra-terrestrial impacts (asteroid in now southern Mexico)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7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27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77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09D15-E47C-9DA1-A82B-5C78D2C8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5DB968-7D88-18CC-3B57-916DDD863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79ECB5-315D-3511-263F-F7C749BCD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074B5-117F-8A71-F3B3-B43411942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19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3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69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8494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7913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CDC11-F05E-562B-FF97-9938BADE9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392B7C-677A-F981-BFF1-984E02CC75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B246E4-3B31-1983-7ADA-77E13782B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148731-093C-73D7-FE2E-D89023A5A4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B667AA-FBF1-1242-E5CF-4E6CF4230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959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6569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Time (mya)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Name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440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Ordovician-Silurian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 families of marine life extinct, incl. half of all genera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Rapid cooling (Gondwana passed the pole, period of glaciation)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End-Devonian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all families lost, mostly marine organisms (corals,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invertebrates)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Removal of CO</a:t>
            </a:r>
            <a:r>
              <a:rPr lang="en-GB" sz="1800" b="0" i="0" u="none" strike="noStrike" kern="1200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atmosphere after the emergence of land plants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Permian-Triassic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90% of all species, marine and land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Massive volcanism, methane release (asteroid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impacts?)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large amphibians, plants and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Unclear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Cretaceous-Tertiary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(K-T)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dinosaurs and many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Extra-terrestrial impacts (asteroid in now southern Mexico)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2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Time (mya)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Name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440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Ordovician-Silurian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 families of marine life extinct, incl. half of all genera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Rapid cooling (Gondwana passed the pole, period of glaciation)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End-Devonian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all families lost, mostly marine organisms (corals,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invertebrates)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Removal of CO</a:t>
            </a:r>
            <a:r>
              <a:rPr lang="en-GB" sz="1800" b="0" i="0" u="none" strike="noStrike" kern="1200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atmosphere after the emergence of land plants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Permian-Triassic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90% of all species, marine and land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Massive volcanism, methane release (asteroid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impacts?)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large amphibians, plants and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Unclear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Cretaceous-Tertiary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(K-T)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dinosaurs and many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Extra-terrestrial impacts (asteroid in now southern Mexico)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4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Time (mya)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Name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440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Ordovician-Silurian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 families of marine life extinct, incl. half of all genera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Rapid cooling (Gondwana passed the pole, period of glaciation)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End-Devonian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all families lost, mostly marine organisms (corals,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invertebrates)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Removal of CO</a:t>
            </a:r>
            <a:r>
              <a:rPr lang="en-GB" sz="1800" b="0" i="0" u="none" strike="noStrike" kern="1200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atmosphere after the emergence of land plants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Permian-Triassic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90% of all species, marine and land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Massive volcanism, methane release (asteroid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impacts?)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large amphibians, plants and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Unclear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Cretaceous-Tertiary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(K-T)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dinosaurs and many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Extra-terrestrial impacts (asteroid in now southern Mexico)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47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Time (mya)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Name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440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Ordovician-Silurian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 families of marine life extinct, incl. half of all genera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Rapid cooling (Gondwana passed the pole, period of glaciation)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End-Devonian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all families lost, mostly marine organisms (corals,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invertebrates)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Removal of CO</a:t>
            </a:r>
            <a:r>
              <a:rPr lang="en-GB" sz="1800" b="0" i="0" u="none" strike="noStrike" kern="1200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atmosphere after the emergence of land plants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Permian-Triassic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90% of all species, marine and land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Massive volcanism, methane release (asteroid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impacts?)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large amphibians, plants and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Unclear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Cretaceous-Tertiary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(K-T)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dinosaurs and many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Extra-terrestrial impacts (asteroid in now southern Mexico)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36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Time (mya)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Name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Impact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Cause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440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Ordovician-Silurian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100 families of marine life extinct, incl. half of all genera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Rapid cooling (Gondwana passed the pole, period of glaciation)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End-Devonian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20% of all families lost, mostly marine organisms (corals,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invertebrates)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Removal of CO</a:t>
            </a:r>
            <a:r>
              <a:rPr lang="en-GB" sz="1800" b="0" i="0" u="none" strike="noStrike" kern="1200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from the atmosphere after the emergence of land plants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250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Permian-Triassic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90% of all species, marine and land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Massive volcanism, methane release (asteroid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impacts?)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End-Triassic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Loss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large amphibians, plants and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Unclear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65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Cretaceous-Tertiary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(K-T)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Extinction of dinosaurs and many marine species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kern="12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Extra-terrestrial impacts (asteroid in now southern Mexico)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FA157-D32E-4EFD-8212-8C7108FB2C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4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47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  <p15:guide id="2" pos="5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26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21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  <p15:guide id="2" pos="5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90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38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026CC-2738-46AB-A5C4-2EE23D9178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56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itol.embl.de/itol.cgi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uaZbZ8k7wbfSHqpTNpzDuBwGxB7QHiY2/view?usp=drive_lin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e/4Rr4zzeTzi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Evolution of global biodiversity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2" y="2628265"/>
            <a:ext cx="2823587" cy="449101"/>
          </a:xfrm>
        </p:spPr>
        <p:txBody>
          <a:bodyPr>
            <a:normAutofit/>
          </a:bodyPr>
          <a:lstStyle/>
          <a:p>
            <a:r>
              <a:rPr lang="en-US" sz="2400" dirty="0"/>
              <a:t>Friederike Wölke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70AC305-737B-5DCA-5CD4-446C493A512A}"/>
              </a:ext>
            </a:extLst>
          </p:cNvPr>
          <p:cNvSpPr/>
          <p:nvPr/>
        </p:nvSpPr>
        <p:spPr>
          <a:xfrm>
            <a:off x="8304935" y="3661930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Big 5” Mass Extinctions: 1/5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57341-6A6F-D2DE-13D2-FC91853F071B}"/>
              </a:ext>
            </a:extLst>
          </p:cNvPr>
          <p:cNvSpPr txBox="1"/>
          <p:nvPr/>
        </p:nvSpPr>
        <p:spPr>
          <a:xfrm>
            <a:off x="8163592" y="2413338"/>
            <a:ext cx="41952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Ordovician – Silurian mass extinction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sz="1800" b="1" i="0" u="none" strike="noStrike" kern="1200" dirty="0">
              <a:solidFill>
                <a:srgbClr val="000000"/>
              </a:solidFill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Time: 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440 Mya - Ordovician-Silurian: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Impact: 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100 families of marine life extinct, incl. half of all genera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Cause: 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Rapid cooling (Gondwana passed the pole, period of glaciation)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6117E7-FF05-FB2C-0312-28702EAC24E0}"/>
              </a:ext>
            </a:extLst>
          </p:cNvPr>
          <p:cNvGrpSpPr/>
          <p:nvPr/>
        </p:nvGrpSpPr>
        <p:grpSpPr>
          <a:xfrm>
            <a:off x="0" y="1369274"/>
            <a:ext cx="7962900" cy="4714875"/>
            <a:chOff x="0" y="1369274"/>
            <a:chExt cx="7962900" cy="47148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9D2E4A6-1FD8-51DC-61E9-A6FC654A0203}"/>
                </a:ext>
              </a:extLst>
            </p:cNvPr>
            <p:cNvGrpSpPr/>
            <p:nvPr/>
          </p:nvGrpSpPr>
          <p:grpSpPr>
            <a:xfrm>
              <a:off x="0" y="1369274"/>
              <a:ext cx="7962900" cy="4714875"/>
              <a:chOff x="0" y="1369274"/>
              <a:chExt cx="7962900" cy="471487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23FD079-9A83-4485-2B8A-5DF2521B37F9}"/>
                  </a:ext>
                </a:extLst>
              </p:cNvPr>
              <p:cNvGrpSpPr/>
              <p:nvPr/>
            </p:nvGrpSpPr>
            <p:grpSpPr>
              <a:xfrm>
                <a:off x="3749945" y="1814181"/>
                <a:ext cx="3062417" cy="1793485"/>
                <a:chOff x="5354236" y="1771939"/>
                <a:chExt cx="3464469" cy="2028946"/>
              </a:xfrm>
            </p:grpSpPr>
            <p:pic>
              <p:nvPicPr>
                <p:cNvPr id="14" name="Picture 6">
                  <a:extLst>
                    <a:ext uri="{FF2B5EF4-FFF2-40B4-BE49-F238E27FC236}">
                      <a16:creationId xmlns:a16="http://schemas.microsoft.com/office/drawing/2014/main" id="{B60B409C-0F38-3588-18CC-B74EE471EB1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92" t="2639" r="50760" b="84841"/>
                <a:stretch/>
              </p:blipFill>
              <p:spPr bwMode="auto">
                <a:xfrm>
                  <a:off x="5354236" y="3159783"/>
                  <a:ext cx="782333" cy="641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6">
                  <a:extLst>
                    <a:ext uri="{FF2B5EF4-FFF2-40B4-BE49-F238E27FC236}">
                      <a16:creationId xmlns:a16="http://schemas.microsoft.com/office/drawing/2014/main" id="{EE8BC881-B026-960F-B4C7-66D1AEEF42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80" t="5821" r="6964" b="72480"/>
                <a:stretch/>
              </p:blipFill>
              <p:spPr bwMode="auto">
                <a:xfrm>
                  <a:off x="7966588" y="1771939"/>
                  <a:ext cx="852117" cy="649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27087CCC-CFEF-27F3-CC1D-05D131D8F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1369274"/>
                <a:ext cx="7962900" cy="471487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60624-B273-A93B-1946-DE81BE514F2B}"/>
                </a:ext>
              </a:extLst>
            </p:cNvPr>
            <p:cNvSpPr txBox="1"/>
            <p:nvPr/>
          </p:nvSpPr>
          <p:spPr>
            <a:xfrm>
              <a:off x="1316181" y="3380508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(1)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D057F2-056D-A739-C957-875BC96C6E19}"/>
                </a:ext>
              </a:extLst>
            </p:cNvPr>
            <p:cNvSpPr txBox="1"/>
            <p:nvPr/>
          </p:nvSpPr>
          <p:spPr>
            <a:xfrm>
              <a:off x="2230581" y="339436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(2)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403828-7E5F-A499-419C-376588433D0C}"/>
                </a:ext>
              </a:extLst>
            </p:cNvPr>
            <p:cNvSpPr txBox="1"/>
            <p:nvPr/>
          </p:nvSpPr>
          <p:spPr>
            <a:xfrm>
              <a:off x="3865417" y="3546762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(3)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DBA531-91A9-8CCA-C259-DAAE26D2E308}"/>
                </a:ext>
              </a:extLst>
            </p:cNvPr>
            <p:cNvSpPr txBox="1"/>
            <p:nvPr/>
          </p:nvSpPr>
          <p:spPr>
            <a:xfrm>
              <a:off x="4530435" y="379614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(4)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844128-6EA8-4C5D-B3C5-34D7A4526B30}"/>
                </a:ext>
              </a:extLst>
            </p:cNvPr>
            <p:cNvSpPr txBox="1"/>
            <p:nvPr/>
          </p:nvSpPr>
          <p:spPr>
            <a:xfrm>
              <a:off x="6276108" y="23691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(5)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478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Big 5” Mass Extinctions: 2/5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57341-6A6F-D2DE-13D2-FC91853F071B}"/>
              </a:ext>
            </a:extLst>
          </p:cNvPr>
          <p:cNvSpPr txBox="1"/>
          <p:nvPr/>
        </p:nvSpPr>
        <p:spPr>
          <a:xfrm>
            <a:off x="8077200" y="2136339"/>
            <a:ext cx="4114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End-Devonian mass extinction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b="1" dirty="0">
              <a:solidFill>
                <a:srgbClr val="000000"/>
              </a:solidFill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Time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365 Mya - End-Devonian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Impact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20% of all families lost, mostly marine organisms (corals,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</a:rPr>
              <a:t> invertebrates)</a:t>
            </a:r>
            <a:endParaRPr lang="en-US" sz="1800" b="0" i="0" u="none" strike="noStrike" dirty="0">
              <a:effectLst/>
            </a:endParaRPr>
          </a:p>
          <a:p>
            <a:pPr marL="0" marR="0" indent="0" algn="l" rtl="0" eaLnBrk="1" fontAlgn="auto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Cause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Removal of CO</a:t>
            </a:r>
            <a:r>
              <a:rPr lang="en-GB" sz="1800" b="0" i="0" u="none" strike="noStrike" kern="1200" baseline="-25000" dirty="0">
                <a:solidFill>
                  <a:srgbClr val="000000"/>
                </a:solidFill>
                <a:effectLst/>
              </a:rPr>
              <a:t>2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 from the atmosphere after the emergence of land plants</a:t>
            </a:r>
            <a:endParaRPr lang="en-US" sz="1800" b="0" i="0" u="none" strike="noStrike" dirty="0"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C9E147-6101-0F63-9820-6E9F049C3487}"/>
              </a:ext>
            </a:extLst>
          </p:cNvPr>
          <p:cNvGrpSpPr/>
          <p:nvPr/>
        </p:nvGrpSpPr>
        <p:grpSpPr>
          <a:xfrm>
            <a:off x="0" y="1369274"/>
            <a:ext cx="7962900" cy="4714875"/>
            <a:chOff x="0" y="1369274"/>
            <a:chExt cx="7962900" cy="4714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5133F3-6E97-2019-C824-40D2818F478B}"/>
                </a:ext>
              </a:extLst>
            </p:cNvPr>
            <p:cNvGrpSpPr/>
            <p:nvPr/>
          </p:nvGrpSpPr>
          <p:grpSpPr>
            <a:xfrm>
              <a:off x="0" y="1369274"/>
              <a:ext cx="7962900" cy="4714875"/>
              <a:chOff x="0" y="1369274"/>
              <a:chExt cx="7962900" cy="47148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FD3BCEE-28DA-02C2-98E0-2BBE79AE2B37}"/>
                  </a:ext>
                </a:extLst>
              </p:cNvPr>
              <p:cNvGrpSpPr/>
              <p:nvPr/>
            </p:nvGrpSpPr>
            <p:grpSpPr>
              <a:xfrm>
                <a:off x="3749945" y="1814181"/>
                <a:ext cx="3062417" cy="1793485"/>
                <a:chOff x="5354236" y="1771939"/>
                <a:chExt cx="3464469" cy="2028946"/>
              </a:xfrm>
            </p:grpSpPr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75A48B01-B76E-1D8B-ACA0-6EEA116DD7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92" t="2639" r="50760" b="84841"/>
                <a:stretch/>
              </p:blipFill>
              <p:spPr bwMode="auto">
                <a:xfrm>
                  <a:off x="5354236" y="3159783"/>
                  <a:ext cx="782333" cy="641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B074E495-5F33-BC3F-29B4-4771C17B61D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80" t="5821" r="6964" b="72480"/>
                <a:stretch/>
              </p:blipFill>
              <p:spPr bwMode="auto">
                <a:xfrm>
                  <a:off x="7966588" y="1771939"/>
                  <a:ext cx="852117" cy="649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163149B8-0C64-4063-39D7-F03FC6ED9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1369274"/>
                <a:ext cx="7962900" cy="471487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427769-4E38-692C-82B8-F1B7EC60ACA8}"/>
                </a:ext>
              </a:extLst>
            </p:cNvPr>
            <p:cNvSpPr txBox="1"/>
            <p:nvPr/>
          </p:nvSpPr>
          <p:spPr>
            <a:xfrm>
              <a:off x="1316181" y="3380508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(1)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F82200-C5C6-9092-927B-0D14AC653AE2}"/>
                </a:ext>
              </a:extLst>
            </p:cNvPr>
            <p:cNvSpPr txBox="1"/>
            <p:nvPr/>
          </p:nvSpPr>
          <p:spPr>
            <a:xfrm>
              <a:off x="2230581" y="339436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(2)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E2B956-7506-75FE-E894-DD6CCAEB12AA}"/>
                </a:ext>
              </a:extLst>
            </p:cNvPr>
            <p:cNvSpPr txBox="1"/>
            <p:nvPr/>
          </p:nvSpPr>
          <p:spPr>
            <a:xfrm>
              <a:off x="3865417" y="3546762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(3)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CD1634-26F2-358E-365D-CA57A5D7545B}"/>
                </a:ext>
              </a:extLst>
            </p:cNvPr>
            <p:cNvSpPr txBox="1"/>
            <p:nvPr/>
          </p:nvSpPr>
          <p:spPr>
            <a:xfrm>
              <a:off x="4530435" y="379614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(4)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FC4AE3-9ED0-FA21-2E11-20011079D040}"/>
                </a:ext>
              </a:extLst>
            </p:cNvPr>
            <p:cNvSpPr txBox="1"/>
            <p:nvPr/>
          </p:nvSpPr>
          <p:spPr>
            <a:xfrm>
              <a:off x="6276108" y="23691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(5)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923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Big 5” Mass Extinctions: 3/5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57341-6A6F-D2DE-13D2-FC91853F071B}"/>
              </a:ext>
            </a:extLst>
          </p:cNvPr>
          <p:cNvSpPr txBox="1"/>
          <p:nvPr/>
        </p:nvSpPr>
        <p:spPr>
          <a:xfrm>
            <a:off x="8196696" y="2413338"/>
            <a:ext cx="399530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Permian-Triassic mass extinction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sz="1800" b="1" i="0" u="none" strike="noStrike" kern="1200" dirty="0">
              <a:solidFill>
                <a:srgbClr val="000000"/>
              </a:solidFill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Time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250 Mya - Permian-Triassic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Impact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Extinction of 90% of all species, marine and land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Cause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Massive volcanism, methane release (asteroid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</a:rPr>
              <a:t> impacts?)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D8E541-5E9E-BDD6-1D68-FD1FA013A165}"/>
              </a:ext>
            </a:extLst>
          </p:cNvPr>
          <p:cNvGrpSpPr/>
          <p:nvPr/>
        </p:nvGrpSpPr>
        <p:grpSpPr>
          <a:xfrm>
            <a:off x="0" y="1369274"/>
            <a:ext cx="7962900" cy="4714875"/>
            <a:chOff x="0" y="1369274"/>
            <a:chExt cx="7962900" cy="4714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641BCBD-CA53-42EC-E842-10A8FCA6EB62}"/>
                </a:ext>
              </a:extLst>
            </p:cNvPr>
            <p:cNvGrpSpPr/>
            <p:nvPr/>
          </p:nvGrpSpPr>
          <p:grpSpPr>
            <a:xfrm>
              <a:off x="0" y="1369274"/>
              <a:ext cx="7962900" cy="4714875"/>
              <a:chOff x="0" y="1369274"/>
              <a:chExt cx="7962900" cy="47148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3FCBEB4-14CD-B041-5DF9-842F65B64EC9}"/>
                  </a:ext>
                </a:extLst>
              </p:cNvPr>
              <p:cNvGrpSpPr/>
              <p:nvPr/>
            </p:nvGrpSpPr>
            <p:grpSpPr>
              <a:xfrm>
                <a:off x="3749945" y="1814181"/>
                <a:ext cx="3062417" cy="1793485"/>
                <a:chOff x="5354236" y="1771939"/>
                <a:chExt cx="3464469" cy="2028946"/>
              </a:xfrm>
            </p:grpSpPr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7311AA49-1480-6F1D-BF03-D397C1399D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92" t="2639" r="50760" b="84841"/>
                <a:stretch/>
              </p:blipFill>
              <p:spPr bwMode="auto">
                <a:xfrm>
                  <a:off x="5354236" y="3159783"/>
                  <a:ext cx="782333" cy="641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348AE7FC-36DB-D558-5CB2-8C59D2E228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80" t="5821" r="6964" b="72480"/>
                <a:stretch/>
              </p:blipFill>
              <p:spPr bwMode="auto">
                <a:xfrm>
                  <a:off x="7966588" y="1771939"/>
                  <a:ext cx="852117" cy="649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27FD5AAC-A15B-760A-8219-20B192A372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1369274"/>
                <a:ext cx="7962900" cy="471487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6772BC-8953-030E-D2F8-F8529B9CBCA0}"/>
                </a:ext>
              </a:extLst>
            </p:cNvPr>
            <p:cNvSpPr txBox="1"/>
            <p:nvPr/>
          </p:nvSpPr>
          <p:spPr>
            <a:xfrm>
              <a:off x="1316181" y="3380508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(1)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F37CD5-A2DE-6C94-D81A-B5DD1FE2D866}"/>
                </a:ext>
              </a:extLst>
            </p:cNvPr>
            <p:cNvSpPr txBox="1"/>
            <p:nvPr/>
          </p:nvSpPr>
          <p:spPr>
            <a:xfrm>
              <a:off x="2230581" y="339436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(2)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ADC124-5F87-CC29-D321-4A1B689B00E3}"/>
                </a:ext>
              </a:extLst>
            </p:cNvPr>
            <p:cNvSpPr txBox="1"/>
            <p:nvPr/>
          </p:nvSpPr>
          <p:spPr>
            <a:xfrm>
              <a:off x="3865417" y="3546762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(3)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3CA84B-28BF-6958-232A-3D73C3B7997A}"/>
                </a:ext>
              </a:extLst>
            </p:cNvPr>
            <p:cNvSpPr txBox="1"/>
            <p:nvPr/>
          </p:nvSpPr>
          <p:spPr>
            <a:xfrm>
              <a:off x="4530435" y="379614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(4)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FCABEA-487E-DEE0-FC26-1EB5E6C3A5FB}"/>
                </a:ext>
              </a:extLst>
            </p:cNvPr>
            <p:cNvSpPr txBox="1"/>
            <p:nvPr/>
          </p:nvSpPr>
          <p:spPr>
            <a:xfrm>
              <a:off x="6276108" y="23691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(5)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82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Big 5” Mass Extinctions: 4/5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57341-6A6F-D2DE-13D2-FC91853F071B}"/>
              </a:ext>
            </a:extLst>
          </p:cNvPr>
          <p:cNvSpPr txBox="1"/>
          <p:nvPr/>
        </p:nvSpPr>
        <p:spPr>
          <a:xfrm>
            <a:off x="8127423" y="2551837"/>
            <a:ext cx="40645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End-Triassic mass extinction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sz="1800" b="1" i="0" u="none" strike="noStrike" kern="1200" dirty="0">
              <a:solidFill>
                <a:srgbClr val="000000"/>
              </a:solidFill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Time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200 Mya - End-Triassic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Impact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Loss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</a:rPr>
              <a:t> of large amphibians, plants and marine species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Cause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Unclear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D11B83-B9AF-A795-8E91-1FA0F93CB81F}"/>
              </a:ext>
            </a:extLst>
          </p:cNvPr>
          <p:cNvGrpSpPr/>
          <p:nvPr/>
        </p:nvGrpSpPr>
        <p:grpSpPr>
          <a:xfrm>
            <a:off x="0" y="1369274"/>
            <a:ext cx="7962900" cy="4714875"/>
            <a:chOff x="0" y="1369274"/>
            <a:chExt cx="7962900" cy="4714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CDF2E4A-0962-D8B7-873B-BC0134BF34B3}"/>
                </a:ext>
              </a:extLst>
            </p:cNvPr>
            <p:cNvGrpSpPr/>
            <p:nvPr/>
          </p:nvGrpSpPr>
          <p:grpSpPr>
            <a:xfrm>
              <a:off x="0" y="1369274"/>
              <a:ext cx="7962900" cy="4714875"/>
              <a:chOff x="0" y="1369274"/>
              <a:chExt cx="7962900" cy="47148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6653672-0DEA-D4D4-B17D-2BC310DF2F7A}"/>
                  </a:ext>
                </a:extLst>
              </p:cNvPr>
              <p:cNvGrpSpPr/>
              <p:nvPr/>
            </p:nvGrpSpPr>
            <p:grpSpPr>
              <a:xfrm>
                <a:off x="3749945" y="1814181"/>
                <a:ext cx="3062417" cy="1793485"/>
                <a:chOff x="5354236" y="1771939"/>
                <a:chExt cx="3464469" cy="2028946"/>
              </a:xfrm>
            </p:grpSpPr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787CAC22-9D69-F28C-A4AD-5AD8000715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92" t="2639" r="50760" b="84841"/>
                <a:stretch/>
              </p:blipFill>
              <p:spPr bwMode="auto">
                <a:xfrm>
                  <a:off x="5354236" y="3159783"/>
                  <a:ext cx="782333" cy="641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4768BB77-520A-133C-8BE5-459E142B56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80" t="5821" r="6964" b="72480"/>
                <a:stretch/>
              </p:blipFill>
              <p:spPr bwMode="auto">
                <a:xfrm>
                  <a:off x="7966588" y="1771939"/>
                  <a:ext cx="852117" cy="649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0384BF61-089E-1E7B-1F6C-58CF018B7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1369274"/>
                <a:ext cx="7962900" cy="471487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0360BA-8623-1E9F-6D02-A2576F40D522}"/>
                </a:ext>
              </a:extLst>
            </p:cNvPr>
            <p:cNvSpPr txBox="1"/>
            <p:nvPr/>
          </p:nvSpPr>
          <p:spPr>
            <a:xfrm>
              <a:off x="1316181" y="3380508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(1)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84E8D0-3229-63E9-3A36-E809ADDFD7BD}"/>
                </a:ext>
              </a:extLst>
            </p:cNvPr>
            <p:cNvSpPr txBox="1"/>
            <p:nvPr/>
          </p:nvSpPr>
          <p:spPr>
            <a:xfrm>
              <a:off x="2230581" y="339436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(2)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00D665-A323-3A8D-681E-B6DDCCCA9203}"/>
                </a:ext>
              </a:extLst>
            </p:cNvPr>
            <p:cNvSpPr txBox="1"/>
            <p:nvPr/>
          </p:nvSpPr>
          <p:spPr>
            <a:xfrm>
              <a:off x="3865417" y="3546762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(3)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0AB510-3D45-AC95-CB88-FA9CC72A2E97}"/>
                </a:ext>
              </a:extLst>
            </p:cNvPr>
            <p:cNvSpPr txBox="1"/>
            <p:nvPr/>
          </p:nvSpPr>
          <p:spPr>
            <a:xfrm>
              <a:off x="4530435" y="379614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(4)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E1AF59-CA46-1ABF-77F5-CEF588B82CA4}"/>
                </a:ext>
              </a:extLst>
            </p:cNvPr>
            <p:cNvSpPr txBox="1"/>
            <p:nvPr/>
          </p:nvSpPr>
          <p:spPr>
            <a:xfrm>
              <a:off x="6276108" y="23691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(5)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0983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“The Big 5” Mass Extinctions: 5/5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57341-6A6F-D2DE-13D2-FC91853F071B}"/>
              </a:ext>
            </a:extLst>
          </p:cNvPr>
          <p:cNvSpPr txBox="1"/>
          <p:nvPr/>
        </p:nvSpPr>
        <p:spPr>
          <a:xfrm>
            <a:off x="8091055" y="2274838"/>
            <a:ext cx="41009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Cretaceous-Tertiary mass extinction (K-T) 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GB" b="1" dirty="0">
              <a:solidFill>
                <a:srgbClr val="000000"/>
              </a:solidFill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Time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65 Mya - Cretaceous-Tertiary</a:t>
            </a:r>
            <a:r>
              <a:rPr lang="en-GB" sz="1800" b="0" i="0" u="none" strike="noStrike" kern="1200" baseline="0" dirty="0">
                <a:solidFill>
                  <a:srgbClr val="000000"/>
                </a:solidFill>
                <a:effectLst/>
              </a:rPr>
              <a:t> (K-T)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Impact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Extinction of dinosaurs and many marine species</a:t>
            </a:r>
            <a:endParaRPr lang="en-US" sz="1800" b="0" i="0" u="none" strike="noStrike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kern="1200" dirty="0">
                <a:solidFill>
                  <a:srgbClr val="000000"/>
                </a:solidFill>
                <a:effectLst/>
              </a:rPr>
              <a:t>Cause</a:t>
            </a:r>
            <a:r>
              <a:rPr lang="en-GB" sz="1800" b="0" i="0" u="none" strike="noStrike" kern="1200" dirty="0">
                <a:solidFill>
                  <a:srgbClr val="000000"/>
                </a:solidFill>
                <a:effectLst/>
              </a:rPr>
              <a:t>: Extra-terrestrial impacts (asteroid in now southern Mexico)</a:t>
            </a:r>
            <a:endParaRPr lang="en-US" sz="1800" b="0" i="0" u="none" strike="noStrike" dirty="0"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5BB339-EFBC-EF13-242D-6E5311B3E3FA}"/>
              </a:ext>
            </a:extLst>
          </p:cNvPr>
          <p:cNvGrpSpPr/>
          <p:nvPr/>
        </p:nvGrpSpPr>
        <p:grpSpPr>
          <a:xfrm>
            <a:off x="0" y="1369274"/>
            <a:ext cx="7962900" cy="4714875"/>
            <a:chOff x="0" y="1369274"/>
            <a:chExt cx="7962900" cy="4714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2428398-297D-DE0F-0A7E-A45EF7B7DB88}"/>
                </a:ext>
              </a:extLst>
            </p:cNvPr>
            <p:cNvGrpSpPr/>
            <p:nvPr/>
          </p:nvGrpSpPr>
          <p:grpSpPr>
            <a:xfrm>
              <a:off x="0" y="1369274"/>
              <a:ext cx="7962900" cy="4714875"/>
              <a:chOff x="0" y="1369274"/>
              <a:chExt cx="7962900" cy="471487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7F68664-921F-DA23-015D-10216073F8E7}"/>
                  </a:ext>
                </a:extLst>
              </p:cNvPr>
              <p:cNvGrpSpPr/>
              <p:nvPr/>
            </p:nvGrpSpPr>
            <p:grpSpPr>
              <a:xfrm>
                <a:off x="3749945" y="1814181"/>
                <a:ext cx="3062417" cy="1793485"/>
                <a:chOff x="5354236" y="1771939"/>
                <a:chExt cx="3464469" cy="2028946"/>
              </a:xfrm>
            </p:grpSpPr>
            <p:pic>
              <p:nvPicPr>
                <p:cNvPr id="20" name="Picture 6">
                  <a:extLst>
                    <a:ext uri="{FF2B5EF4-FFF2-40B4-BE49-F238E27FC236}">
                      <a16:creationId xmlns:a16="http://schemas.microsoft.com/office/drawing/2014/main" id="{6C32488C-909D-B3D2-8B65-B4FE516A39B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292" t="2639" r="50760" b="84841"/>
                <a:stretch/>
              </p:blipFill>
              <p:spPr bwMode="auto">
                <a:xfrm>
                  <a:off x="5354236" y="3159783"/>
                  <a:ext cx="782333" cy="6411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6">
                  <a:extLst>
                    <a:ext uri="{FF2B5EF4-FFF2-40B4-BE49-F238E27FC236}">
                      <a16:creationId xmlns:a16="http://schemas.microsoft.com/office/drawing/2014/main" id="{A68DAD34-40BC-36CD-91E8-976EA109F7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780" t="5821" r="6964" b="72480"/>
                <a:stretch/>
              </p:blipFill>
              <p:spPr bwMode="auto">
                <a:xfrm>
                  <a:off x="7966588" y="1771939"/>
                  <a:ext cx="852117" cy="649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66FBD1FF-E721-728A-1784-075801EDA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0" y="1369274"/>
                <a:ext cx="7962900" cy="4714875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3E8C09-9CC1-80E0-779B-F86F561B8839}"/>
                </a:ext>
              </a:extLst>
            </p:cNvPr>
            <p:cNvSpPr txBox="1"/>
            <p:nvPr/>
          </p:nvSpPr>
          <p:spPr>
            <a:xfrm>
              <a:off x="1316181" y="3380508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(1)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84CF4C-7D93-439E-9B2A-B226BDC9AA11}"/>
                </a:ext>
              </a:extLst>
            </p:cNvPr>
            <p:cNvSpPr txBox="1"/>
            <p:nvPr/>
          </p:nvSpPr>
          <p:spPr>
            <a:xfrm>
              <a:off x="2230581" y="3394363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(2)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8C9D3A-E236-7198-DCB3-8E92B761F7F3}"/>
                </a:ext>
              </a:extLst>
            </p:cNvPr>
            <p:cNvSpPr txBox="1"/>
            <p:nvPr/>
          </p:nvSpPr>
          <p:spPr>
            <a:xfrm>
              <a:off x="3865417" y="3546762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(3)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E5C3AE-4A2A-BD8C-66B7-5B708B8FABCD}"/>
                </a:ext>
              </a:extLst>
            </p:cNvPr>
            <p:cNvSpPr txBox="1"/>
            <p:nvPr/>
          </p:nvSpPr>
          <p:spPr>
            <a:xfrm>
              <a:off x="4530435" y="3796144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(4)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4F7389-6291-4E2E-4DE2-CBE10E2079BC}"/>
                </a:ext>
              </a:extLst>
            </p:cNvPr>
            <p:cNvSpPr txBox="1"/>
            <p:nvPr/>
          </p:nvSpPr>
          <p:spPr>
            <a:xfrm>
              <a:off x="6276108" y="2369126"/>
              <a:ext cx="4154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(5)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42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DD9B-75FC-E1DE-5C0A-A631EC41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‘Sixth Mass Extinction’ – How do we know?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23B41-D32D-F21F-4647-070CFC209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18" y="983672"/>
            <a:ext cx="10515600" cy="40433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do we know it’s not just business-as-usual?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BD9828-E27E-ADB7-AD79-EB38E865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34" y="1649984"/>
            <a:ext cx="5246929" cy="382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309DAC-06D9-9CAE-CE2A-0C8D95FE5494}"/>
              </a:ext>
            </a:extLst>
          </p:cNvPr>
          <p:cNvSpPr txBox="1"/>
          <p:nvPr/>
        </p:nvSpPr>
        <p:spPr>
          <a:xfrm>
            <a:off x="7197437" y="2828836"/>
            <a:ext cx="44957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background rate of extinction </a:t>
            </a:r>
            <a:r>
              <a:rPr lang="en-US" dirty="0"/>
              <a:t>= the average extinction rate due to non-human causes over geological history</a:t>
            </a:r>
          </a:p>
          <a:p>
            <a:r>
              <a:rPr lang="en-US" dirty="0"/>
              <a:t>(approx. 1 E/MSY on average)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9D9A7-0AD8-5E92-D3BF-9927BF943C4E}"/>
              </a:ext>
            </a:extLst>
          </p:cNvPr>
          <p:cNvSpPr txBox="1"/>
          <p:nvPr/>
        </p:nvSpPr>
        <p:spPr>
          <a:xfrm>
            <a:off x="119336" y="5874354"/>
            <a:ext cx="1014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* E/MSY = Extinction per million of species years </a:t>
            </a:r>
            <a:br>
              <a:rPr lang="en-US" sz="1600" dirty="0"/>
            </a:br>
            <a:r>
              <a:rPr lang="en-US" sz="1600" dirty="0"/>
              <a:t>(to standardize comparisons among different time periods and sets of species)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54DFA-3B8B-2D52-00A3-AF035C233C51}"/>
              </a:ext>
            </a:extLst>
          </p:cNvPr>
          <p:cNvCxnSpPr/>
          <p:nvPr/>
        </p:nvCxnSpPr>
        <p:spPr>
          <a:xfrm>
            <a:off x="1011382" y="5818904"/>
            <a:ext cx="50430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87ECB72-7954-F164-CE3C-0C5C22482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81C0B55-B0A5-14B9-98E9-B2C98C75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13702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DD9B-75FC-E1DE-5C0A-A631EC41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‘Sixth Mass Extinction’ – How do we know?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7FE35-DA21-E4BD-4E73-43D8F5320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202"/>
          <a:stretch/>
        </p:blipFill>
        <p:spPr>
          <a:xfrm>
            <a:off x="363681" y="1510702"/>
            <a:ext cx="6607393" cy="480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73CE0-9D3E-1EA6-04C0-CF8F0EA94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4" t="61433" r="4827"/>
          <a:stretch/>
        </p:blipFill>
        <p:spPr>
          <a:xfrm>
            <a:off x="6993835" y="2441096"/>
            <a:ext cx="5045765" cy="3001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ACB5D-D865-711C-D0BF-B557B9CD12B4}"/>
              </a:ext>
            </a:extLst>
          </p:cNvPr>
          <p:cNvSpPr txBox="1"/>
          <p:nvPr/>
        </p:nvSpPr>
        <p:spPr>
          <a:xfrm>
            <a:off x="8681987" y="6267221"/>
            <a:ext cx="5910495" cy="3100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400" dirty="0"/>
              <a:t>D</a:t>
            </a:r>
            <a:r>
              <a:rPr lang="cs-CZ" sz="1400" dirty="0"/>
              <a:t>í</a:t>
            </a:r>
            <a:r>
              <a:rPr lang="en-US" sz="1400" dirty="0" err="1"/>
              <a:t>az</a:t>
            </a:r>
            <a:r>
              <a:rPr lang="en-US" sz="1400" dirty="0"/>
              <a:t> &amp; Malhi (2022)</a:t>
            </a:r>
            <a:r>
              <a:rPr lang="en-US" sz="1400" i="1" dirty="0"/>
              <a:t> Annu. Rev. Environ. Res.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E1F527C-3B36-865E-F740-919365250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8A3B66BD-2A2F-22F5-7631-DAECDD1A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198AE7-A4DD-DE17-7131-EE7ECD407F63}"/>
              </a:ext>
            </a:extLst>
          </p:cNvPr>
          <p:cNvSpPr txBox="1">
            <a:spLocks/>
          </p:cNvSpPr>
          <p:nvPr/>
        </p:nvSpPr>
        <p:spPr>
          <a:xfrm>
            <a:off x="512618" y="983672"/>
            <a:ext cx="10515600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How do we know it’s not just business-as-usual?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80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DD9B-75FC-E1DE-5C0A-A631EC41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‘Sixth Mass Extinction’ – How do we know?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DA6A23-0736-E8FD-BD2F-5B87D2D77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5062086" cy="527636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Evidence: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Present-day extinction rates exceed the background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extinction of species in the next few centuries cannot be ruled out</a:t>
            </a:r>
          </a:p>
          <a:p>
            <a:endParaRPr lang="en-US" dirty="0"/>
          </a:p>
          <a:p>
            <a:r>
              <a:rPr lang="en-US" b="1" dirty="0"/>
              <a:t>Doubts: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definition of a ‘relatively short period of time’ depends on the temporal scale. Are we looking at human or geological time scales? It also depends on the cause.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extinction is far from an inexorable process—human actions can make a dramatic difference as to whether such extinction rates are even reached.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It’s a hot debate.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BF95F29-3BA3-CB29-CA87-EC72F846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8542E97-BF09-6557-76ED-25406911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7AA42-9988-0B00-3D42-5A2547DA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767" y="916102"/>
            <a:ext cx="6220233" cy="48927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7FD1D5-AD88-CE0B-9472-F2726C4EC26D}"/>
              </a:ext>
            </a:extLst>
          </p:cNvPr>
          <p:cNvSpPr txBox="1"/>
          <p:nvPr/>
        </p:nvSpPr>
        <p:spPr>
          <a:xfrm>
            <a:off x="10446265" y="6270942"/>
            <a:ext cx="1745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Barnosky</a:t>
            </a:r>
            <a:r>
              <a:rPr lang="en-US" sz="1400" dirty="0"/>
              <a:t> et al. 2011</a:t>
            </a:r>
          </a:p>
        </p:txBody>
      </p:sp>
    </p:spTree>
    <p:extLst>
      <p:ext uri="{BB962C8B-B14F-4D97-AF65-F5344CB8AC3E}">
        <p14:creationId xmlns:p14="http://schemas.microsoft.com/office/powerpoint/2010/main" val="17454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C554-B67E-16EB-1743-B880C8DC3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D2E4-10C2-5A83-6542-6B2FB0DF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‘Sixth Mass Extinction’ – How do we know?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FBCC70-AE41-FA08-9DF4-EFDCAC517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5062086" cy="527636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Evidence: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Present-day extinction rates exceed the background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extinction of species in the next few centuries cannot be ruled out</a:t>
            </a:r>
          </a:p>
          <a:p>
            <a:endParaRPr lang="en-US" dirty="0"/>
          </a:p>
          <a:p>
            <a:r>
              <a:rPr lang="en-US" b="1" dirty="0"/>
              <a:t>Doubts: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definition of a ‘relatively short period of time’ depends on the temporal scale. Are we looking at human or geological time scales? It also depends on the cause.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Mass extinction is far from an inexorable process—human actions can make a dramatic difference as to whether such extinction rates are even reached.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It’s a hot debate.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79100FC-BA19-5FDF-76E0-6DC494B2F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1F51FC9-050D-45BC-63C1-A5AA1AC71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5A4E4-625D-8DCC-DD3C-FB3027493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67" y="916102"/>
            <a:ext cx="6220233" cy="48927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A2168-8F74-F9E7-9515-989423315E64}"/>
              </a:ext>
            </a:extLst>
          </p:cNvPr>
          <p:cNvCxnSpPr/>
          <p:nvPr/>
        </p:nvCxnSpPr>
        <p:spPr>
          <a:xfrm>
            <a:off x="10481912" y="847023"/>
            <a:ext cx="0" cy="356135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032D37-9067-3BCF-9D99-A5AA5CA2DA06}"/>
              </a:ext>
            </a:extLst>
          </p:cNvPr>
          <p:cNvSpPr txBox="1"/>
          <p:nvPr/>
        </p:nvSpPr>
        <p:spPr>
          <a:xfrm>
            <a:off x="9572339" y="69964"/>
            <a:ext cx="2013989" cy="7150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Threshold for </a:t>
            </a:r>
          </a:p>
          <a:p>
            <a:pPr algn="ctr"/>
            <a:r>
              <a:rPr lang="en-US" dirty="0"/>
              <a:t>“Mass Extinction”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AA7F9F-2238-DEA1-0BD8-882DD6F9CB04}"/>
              </a:ext>
            </a:extLst>
          </p:cNvPr>
          <p:cNvSpPr txBox="1"/>
          <p:nvPr/>
        </p:nvSpPr>
        <p:spPr>
          <a:xfrm>
            <a:off x="7582904" y="438466"/>
            <a:ext cx="1435771" cy="40862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We are here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4DE159-E516-8389-1A85-1DBE5DA5BB1D}"/>
              </a:ext>
            </a:extLst>
          </p:cNvPr>
          <p:cNvCxnSpPr/>
          <p:nvPr/>
        </p:nvCxnSpPr>
        <p:spPr>
          <a:xfrm>
            <a:off x="8343396" y="881436"/>
            <a:ext cx="0" cy="356135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7271DBD-32F0-3958-17EC-DCD89F3A72DC}"/>
              </a:ext>
            </a:extLst>
          </p:cNvPr>
          <p:cNvSpPr txBox="1"/>
          <p:nvPr/>
        </p:nvSpPr>
        <p:spPr>
          <a:xfrm>
            <a:off x="10446265" y="6270942"/>
            <a:ext cx="1745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Barnosky</a:t>
            </a:r>
            <a:r>
              <a:rPr lang="en-US" sz="1400" dirty="0"/>
              <a:t> et al. 2011</a:t>
            </a:r>
          </a:p>
        </p:txBody>
      </p:sp>
    </p:spTree>
    <p:extLst>
      <p:ext uri="{BB962C8B-B14F-4D97-AF65-F5344CB8AC3E}">
        <p14:creationId xmlns:p14="http://schemas.microsoft.com/office/powerpoint/2010/main" val="1026193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BF4D-2C85-ACC8-1EEA-CFFF2B92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940145" cy="681037"/>
          </a:xfrm>
        </p:spPr>
        <p:txBody>
          <a:bodyPr/>
          <a:lstStyle/>
          <a:p>
            <a:r>
              <a:rPr lang="en-US" dirty="0"/>
              <a:t>How does biodiversity recover from extinction? – Evolutionary perspective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504CE-DF6A-C576-CD33-E176BE19D450}"/>
              </a:ext>
            </a:extLst>
          </p:cNvPr>
          <p:cNvSpPr txBox="1"/>
          <p:nvPr/>
        </p:nvSpPr>
        <p:spPr>
          <a:xfrm>
            <a:off x="9095874" y="6239287"/>
            <a:ext cx="5392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altLang="en-US" sz="1400" dirty="0"/>
              <a:t>Condamine et al. 2013 </a:t>
            </a:r>
            <a:r>
              <a:rPr lang="nl-NL" altLang="en-US" sz="1400" i="1" dirty="0"/>
              <a:t>Ecology Letters</a:t>
            </a:r>
            <a:endParaRPr lang="en-GB" altLang="en-US" sz="1400" i="1" dirty="0"/>
          </a:p>
        </p:txBody>
      </p:sp>
      <p:pic>
        <p:nvPicPr>
          <p:cNvPr id="9" name="Picture 8" descr="Several types of fossils&#10;&#10;Description automatically generated">
            <a:extLst>
              <a:ext uri="{FF2B5EF4-FFF2-40B4-BE49-F238E27FC236}">
                <a16:creationId xmlns:a16="http://schemas.microsoft.com/office/drawing/2014/main" id="{F305D261-160B-4C3C-BF94-F110C223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0" y="1033414"/>
            <a:ext cx="7238987" cy="539509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8962C431-3F20-2FC4-F745-82D69C92B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2145001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Fast recovery</a:t>
            </a: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9872BE68-4145-27FB-11D5-DCFAF5CCA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3441988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 dirty="0">
                <a:latin typeface="+mn-lt"/>
              </a:rPr>
              <a:t>Slower recovery</a:t>
            </a: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id="{6893E1A0-C173-2520-F7F9-4A88110E9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9617" y="4808826"/>
            <a:ext cx="457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GB" sz="1800" dirty="0">
                <a:latin typeface="+mn-lt"/>
              </a:rPr>
              <a:t>‘</a:t>
            </a:r>
            <a:r>
              <a:rPr lang="en-US" altLang="en-US" sz="1800" dirty="0">
                <a:latin typeface="+mn-lt"/>
              </a:rPr>
              <a:t>Time-for-speciation</a:t>
            </a:r>
            <a:r>
              <a:rPr lang="en-US" altLang="en-GB" sz="1800" dirty="0">
                <a:latin typeface="+mn-lt"/>
              </a:rPr>
              <a:t>’</a:t>
            </a:r>
            <a:r>
              <a:rPr lang="en-US" altLang="en-US" sz="1800" dirty="0">
                <a:latin typeface="+mn-lt"/>
              </a:rPr>
              <a:t> recovery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62DECA0-84C7-1DDD-04FC-7FE0AF05F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943B3E6-DE1B-FA1A-29CD-FE9A41948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1407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32341-8C0B-DCAD-5552-1A073081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wise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789AF-D8CB-9F4A-2CBB-FD35EE2DD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610" y="2872220"/>
            <a:ext cx="7193974" cy="3730337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de-DE" i="1" dirty="0"/>
              <a:t>„Seen in </a:t>
            </a:r>
            <a:r>
              <a:rPr lang="de-DE" i="1" dirty="0" err="1"/>
              <a:t>the</a:t>
            </a:r>
            <a:r>
              <a:rPr lang="de-DE" i="1" dirty="0"/>
              <a:t> light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evolution</a:t>
            </a:r>
            <a:r>
              <a:rPr lang="de-DE" i="1" dirty="0"/>
              <a:t>, </a:t>
            </a:r>
            <a:r>
              <a:rPr lang="de-DE" i="1" dirty="0" err="1"/>
              <a:t>biology</a:t>
            </a:r>
            <a:r>
              <a:rPr lang="de-DE" i="1" dirty="0"/>
              <a:t> </a:t>
            </a:r>
            <a:r>
              <a:rPr lang="de-DE" i="1" dirty="0" err="1"/>
              <a:t>is</a:t>
            </a:r>
            <a:r>
              <a:rPr lang="de-DE" i="1" dirty="0"/>
              <a:t>, </a:t>
            </a:r>
            <a:r>
              <a:rPr lang="de-DE" i="1" dirty="0" err="1"/>
              <a:t>perhaps</a:t>
            </a:r>
            <a:r>
              <a:rPr lang="de-DE" i="1" dirty="0"/>
              <a:t> </a:t>
            </a:r>
            <a:r>
              <a:rPr lang="de-DE" i="1" dirty="0" err="1"/>
              <a:t>intellectually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most</a:t>
            </a:r>
            <a:r>
              <a:rPr lang="de-DE" i="1" dirty="0"/>
              <a:t> </a:t>
            </a:r>
            <a:r>
              <a:rPr lang="de-DE" i="1" dirty="0" err="1"/>
              <a:t>satisfying</a:t>
            </a:r>
            <a:r>
              <a:rPr lang="de-DE" i="1" dirty="0"/>
              <a:t> and </a:t>
            </a:r>
            <a:r>
              <a:rPr lang="de-DE" i="1" dirty="0" err="1"/>
              <a:t>inspiring</a:t>
            </a:r>
            <a:r>
              <a:rPr lang="de-DE" i="1" dirty="0"/>
              <a:t> </a:t>
            </a:r>
            <a:r>
              <a:rPr lang="de-DE" i="1" dirty="0" err="1"/>
              <a:t>science</a:t>
            </a:r>
            <a:r>
              <a:rPr lang="de-DE" i="1" dirty="0"/>
              <a:t>. </a:t>
            </a:r>
            <a:r>
              <a:rPr lang="de-DE" i="1" dirty="0" err="1"/>
              <a:t>Without</a:t>
            </a:r>
            <a:r>
              <a:rPr lang="de-DE" i="1" dirty="0"/>
              <a:t> </a:t>
            </a:r>
            <a:r>
              <a:rPr lang="de-DE" i="1" dirty="0" err="1"/>
              <a:t>that</a:t>
            </a:r>
            <a:r>
              <a:rPr lang="de-DE" i="1" dirty="0"/>
              <a:t> light </a:t>
            </a:r>
            <a:r>
              <a:rPr lang="de-DE" i="1" dirty="0" err="1"/>
              <a:t>it</a:t>
            </a:r>
            <a:r>
              <a:rPr lang="de-DE" i="1" dirty="0"/>
              <a:t> </a:t>
            </a:r>
            <a:r>
              <a:rPr lang="de-DE" i="1" dirty="0" err="1"/>
              <a:t>becomes</a:t>
            </a:r>
            <a:r>
              <a:rPr lang="de-DE" i="1" dirty="0"/>
              <a:t> a </a:t>
            </a:r>
            <a:r>
              <a:rPr lang="de-DE" i="1" dirty="0" err="1"/>
              <a:t>pile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sundry</a:t>
            </a:r>
            <a:r>
              <a:rPr lang="de-DE" i="1" dirty="0"/>
              <a:t> </a:t>
            </a:r>
            <a:r>
              <a:rPr lang="de-DE" i="1" dirty="0" err="1"/>
              <a:t>facts</a:t>
            </a:r>
            <a:r>
              <a:rPr lang="de-DE" i="1" dirty="0"/>
              <a:t> – </a:t>
            </a:r>
            <a:r>
              <a:rPr lang="de-DE" i="1" dirty="0" err="1"/>
              <a:t>some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them</a:t>
            </a:r>
            <a:r>
              <a:rPr lang="de-DE" i="1" dirty="0"/>
              <a:t> </a:t>
            </a:r>
            <a:r>
              <a:rPr lang="de-DE" i="1" dirty="0" err="1"/>
              <a:t>interesting</a:t>
            </a:r>
            <a:r>
              <a:rPr lang="de-DE" i="1" dirty="0"/>
              <a:t> </a:t>
            </a:r>
            <a:r>
              <a:rPr lang="de-DE" i="1" dirty="0" err="1"/>
              <a:t>or</a:t>
            </a:r>
            <a:r>
              <a:rPr lang="de-DE" i="1" dirty="0"/>
              <a:t> </a:t>
            </a:r>
            <a:r>
              <a:rPr lang="de-DE" i="1" dirty="0" err="1"/>
              <a:t>curious</a:t>
            </a:r>
            <a:r>
              <a:rPr lang="de-DE" i="1" dirty="0"/>
              <a:t> but </a:t>
            </a:r>
            <a:r>
              <a:rPr lang="de-DE" i="1" dirty="0" err="1"/>
              <a:t>making</a:t>
            </a:r>
            <a:r>
              <a:rPr lang="de-DE" i="1" dirty="0"/>
              <a:t> </a:t>
            </a:r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meaningful</a:t>
            </a:r>
            <a:r>
              <a:rPr lang="de-DE" i="1" dirty="0"/>
              <a:t> </a:t>
            </a:r>
            <a:r>
              <a:rPr lang="de-DE" i="1" dirty="0" err="1"/>
              <a:t>picture</a:t>
            </a:r>
            <a:r>
              <a:rPr lang="de-DE" i="1" dirty="0"/>
              <a:t> </a:t>
            </a:r>
            <a:r>
              <a:rPr lang="de-DE" i="1" dirty="0" err="1"/>
              <a:t>as</a:t>
            </a:r>
            <a:r>
              <a:rPr lang="de-DE" i="1" dirty="0"/>
              <a:t> a </a:t>
            </a:r>
            <a:r>
              <a:rPr lang="de-DE" i="1" dirty="0" err="1"/>
              <a:t>whole</a:t>
            </a:r>
            <a:r>
              <a:rPr lang="de-DE" i="1" dirty="0"/>
              <a:t>.“</a:t>
            </a:r>
          </a:p>
          <a:p>
            <a:pPr algn="ctr">
              <a:lnSpc>
                <a:spcPct val="150000"/>
              </a:lnSpc>
            </a:pPr>
            <a:r>
              <a:rPr lang="de-DE" i="1" dirty="0"/>
              <a:t>- T. </a:t>
            </a:r>
            <a:r>
              <a:rPr lang="de-DE" i="1" dirty="0" err="1"/>
              <a:t>Dobzhansky</a:t>
            </a:r>
            <a:r>
              <a:rPr lang="de-DE" i="1" dirty="0"/>
              <a:t> (1973)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03E22-7F41-375E-57BF-4643C732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6"/>
            <a:ext cx="5064675" cy="2143181"/>
          </a:xfrm>
          <a:prstGeom prst="rect">
            <a:avLst/>
          </a:prstGeom>
        </p:spPr>
      </p:pic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4D262AFE-FAE3-96F8-133F-16F3D47A6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30" y="2824217"/>
            <a:ext cx="249555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EA59CD-CC12-BBB6-601D-101CA095E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0EB1452-7F16-0824-4E1D-C526FE46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21573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D1C6B-59EB-C3C4-692C-023693206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3B43-37DA-ADEE-ED84-BECA6C10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940145" cy="681037"/>
          </a:xfrm>
        </p:spPr>
        <p:txBody>
          <a:bodyPr/>
          <a:lstStyle/>
          <a:p>
            <a:r>
              <a:rPr lang="en-US" dirty="0"/>
              <a:t>How does biodiversity recover from extinction? – Evolutionary perspective</a:t>
            </a:r>
          </a:p>
        </p:txBody>
      </p:sp>
      <p:pic>
        <p:nvPicPr>
          <p:cNvPr id="9" name="Picture 8" descr="Several types of fossils&#10;&#10;Description automatically generated">
            <a:extLst>
              <a:ext uri="{FF2B5EF4-FFF2-40B4-BE49-F238E27FC236}">
                <a16:creationId xmlns:a16="http://schemas.microsoft.com/office/drawing/2014/main" id="{C815A089-D44C-A06F-2FAE-42CA3C841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0" y="1033414"/>
            <a:ext cx="7238987" cy="5395095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EA8C71-37C2-2963-353D-F851A02A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54991A1-2519-8D12-0831-8EBAD6D9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790B5E-4F97-2D59-D616-C7668F285A6E}"/>
              </a:ext>
            </a:extLst>
          </p:cNvPr>
          <p:cNvSpPr/>
          <p:nvPr/>
        </p:nvSpPr>
        <p:spPr>
          <a:xfrm>
            <a:off x="8268101" y="875900"/>
            <a:ext cx="3542097" cy="124165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How do we know?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Lineages-through-time plot (LTT)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6E2870-CB31-973F-1A94-0D4337AAF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0" t="20690" r="29209" b="12512"/>
          <a:stretch/>
        </p:blipFill>
        <p:spPr>
          <a:xfrm>
            <a:off x="8160745" y="2146433"/>
            <a:ext cx="3110438" cy="408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91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How new species emerge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Speciation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10373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89885-36AE-B3F0-A3D6-59F112CA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DD91F-A735-EEE6-9AE5-E09BA12C4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509" y="980498"/>
            <a:ext cx="10515600" cy="4351338"/>
          </a:xfrm>
        </p:spPr>
        <p:txBody>
          <a:bodyPr/>
          <a:lstStyle/>
          <a:p>
            <a:r>
              <a:rPr lang="en-US" b="1" dirty="0"/>
              <a:t>What is speciation?</a:t>
            </a:r>
            <a:endParaRPr lang="en-US" dirty="0"/>
          </a:p>
          <a:p>
            <a:r>
              <a:rPr lang="en-US" dirty="0"/>
              <a:t>= the process by which new biological species arise</a:t>
            </a:r>
          </a:p>
          <a:p>
            <a:r>
              <a:rPr lang="en-US" dirty="0"/>
              <a:t>= the splitting of lineages (cladogenesis)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0F99CA-045D-E470-8313-F7D51132F1B7}"/>
              </a:ext>
            </a:extLst>
          </p:cNvPr>
          <p:cNvGrpSpPr/>
          <p:nvPr/>
        </p:nvGrpSpPr>
        <p:grpSpPr>
          <a:xfrm>
            <a:off x="1943098" y="2161310"/>
            <a:ext cx="9085120" cy="4297651"/>
            <a:chOff x="1929244" y="2272146"/>
            <a:chExt cx="9085120" cy="429765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1FD77FE-6019-C0B6-6A28-9594F4FF88EA}"/>
                </a:ext>
              </a:extLst>
            </p:cNvPr>
            <p:cNvGrpSpPr/>
            <p:nvPr/>
          </p:nvGrpSpPr>
          <p:grpSpPr>
            <a:xfrm>
              <a:off x="1929244" y="2272146"/>
              <a:ext cx="7381009" cy="4297651"/>
              <a:chOff x="4935681" y="1995055"/>
              <a:chExt cx="7381009" cy="4297651"/>
            </a:xfrm>
          </p:grpSpPr>
          <p:pic>
            <p:nvPicPr>
              <p:cNvPr id="4" name="Picture 6" descr="http://image.slidesharecdn.com/24lecturesppt-100315112745-phpapp02/95/24-lectures-ppt-6-728.jpg?cb=1268652738">
                <a:extLst>
                  <a:ext uri="{FF2B5EF4-FFF2-40B4-BE49-F238E27FC236}">
                    <a16:creationId xmlns:a16="http://schemas.microsoft.com/office/drawing/2014/main" id="{ADAB52AD-4041-2185-3D0C-B565C63282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73" b="8859"/>
              <a:stretch>
                <a:fillRect/>
              </a:stretch>
            </p:blipFill>
            <p:spPr bwMode="auto">
              <a:xfrm>
                <a:off x="6525490" y="2476356"/>
                <a:ext cx="5791200" cy="3816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41CEA3-9911-CA19-9513-212383176874}"/>
                  </a:ext>
                </a:extLst>
              </p:cNvPr>
              <p:cNvSpPr txBox="1"/>
              <p:nvPr/>
            </p:nvSpPr>
            <p:spPr>
              <a:xfrm>
                <a:off x="7703127" y="1995055"/>
                <a:ext cx="1392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</a:rPr>
                  <a:t>Anagenesis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F2D3A1-6955-7EEF-E5BE-B5B26A57ADFF}"/>
                  </a:ext>
                </a:extLst>
              </p:cNvPr>
              <p:cNvSpPr txBox="1"/>
              <p:nvPr/>
            </p:nvSpPr>
            <p:spPr>
              <a:xfrm>
                <a:off x="9434945" y="1995055"/>
                <a:ext cx="1616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Cladogenesis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281E7E-322E-EF8B-C931-1C3A6151C4D5}"/>
                  </a:ext>
                </a:extLst>
              </p:cNvPr>
              <p:cNvSpPr txBox="1"/>
              <p:nvPr/>
            </p:nvSpPr>
            <p:spPr>
              <a:xfrm>
                <a:off x="4935681" y="3756999"/>
                <a:ext cx="298911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1800" dirty="0">
                    <a:solidFill>
                      <a:schemeClr val="accent6"/>
                    </a:solidFill>
                  </a:rPr>
                  <a:t>non-branching process that transforms one ancestral species into a single descendant</a:t>
                </a:r>
                <a:endParaRPr lang="en-GB" altLang="en-US" sz="1800" dirty="0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571FC2D-A0C9-0981-1560-D5CC56EBB5C9}"/>
                </a:ext>
              </a:extLst>
            </p:cNvPr>
            <p:cNvSpPr txBox="1"/>
            <p:nvPr/>
          </p:nvSpPr>
          <p:spPr>
            <a:xfrm>
              <a:off x="8011391" y="4061799"/>
              <a:ext cx="300297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en-US" sz="1800" dirty="0">
                  <a:solidFill>
                    <a:schemeClr val="accent6">
                      <a:lumMod val="50000"/>
                    </a:schemeClr>
                  </a:solidFill>
                </a:rPr>
                <a:t>splitting of an ancestral species into two or more daughter species</a:t>
              </a:r>
              <a:endParaRPr lang="en-GB" altLang="en-US" sz="1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6702FA0-F778-16E1-445F-8D8FB62C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A11AAD5-DAE1-5823-E246-6BD204201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72620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C403-09A8-6155-3BCF-1052C15C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speciation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7E26C7-860D-E040-2E8E-B0605547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20" y="1061235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48CB02-39CD-386A-122E-FF203FEEEBFE}"/>
              </a:ext>
            </a:extLst>
          </p:cNvPr>
          <p:cNvSpPr/>
          <p:nvPr/>
        </p:nvSpPr>
        <p:spPr>
          <a:xfrm>
            <a:off x="2430780" y="1174282"/>
            <a:ext cx="876299" cy="46092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281125-BF7B-5261-415D-55D88D3E94DD}"/>
              </a:ext>
            </a:extLst>
          </p:cNvPr>
          <p:cNvSpPr txBox="1"/>
          <p:nvPr/>
        </p:nvSpPr>
        <p:spPr>
          <a:xfrm>
            <a:off x="7658100" y="1402080"/>
            <a:ext cx="4017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Allopatric speciation: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common speciation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Caused by limits to dispersal (barriers) and subsequent genetic drift, natural selection, and adaptation.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D688AEB-78DA-8596-DC33-DDF6AAD7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2521689-2D06-0029-EB45-9EB9C87A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89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10294-4869-62A1-56AB-0091E2D88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allopatric speciation?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97F9-2235-E99E-ADE3-EA83E0E64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8"/>
            <a:ext cx="10515600" cy="790989"/>
          </a:xfrm>
        </p:spPr>
        <p:txBody>
          <a:bodyPr numCol="2"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Vicariance (rising sea levels, plate tectonics,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Founder events (e.g., colonization of oceanic islands)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611D4-4A93-45E5-3A29-A7E9110DF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2" r="21053" b="4285"/>
          <a:stretch>
            <a:fillRect/>
          </a:stretch>
        </p:blipFill>
        <p:spPr bwMode="auto">
          <a:xfrm>
            <a:off x="1636627" y="1716952"/>
            <a:ext cx="3651135" cy="454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6E1D465-49FE-04CC-A4CA-C960CD40A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786" b="8414"/>
          <a:stretch>
            <a:fillRect/>
          </a:stretch>
        </p:blipFill>
        <p:spPr bwMode="auto">
          <a:xfrm>
            <a:off x="6796270" y="1686761"/>
            <a:ext cx="3377634" cy="445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C876B9A-D910-3AD6-DDC9-AF790D072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011320D-2AFE-B8CD-222F-750DE0702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48E14-3A84-23B0-D4D3-7C6266D5AA7D}"/>
              </a:ext>
            </a:extLst>
          </p:cNvPr>
          <p:cNvSpPr txBox="1"/>
          <p:nvPr/>
        </p:nvSpPr>
        <p:spPr>
          <a:xfrm>
            <a:off x="9380584" y="6294922"/>
            <a:ext cx="289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Lomolino</a:t>
            </a:r>
            <a:r>
              <a:rPr lang="en-US" sz="1400" dirty="0"/>
              <a:t> et al. 2010, </a:t>
            </a:r>
            <a:r>
              <a:rPr lang="en-US" sz="1400" i="1" dirty="0"/>
              <a:t>Biogeography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A67C33-B241-ADAF-3691-6A190510C79A}"/>
              </a:ext>
            </a:extLst>
          </p:cNvPr>
          <p:cNvCxnSpPr/>
          <p:nvPr/>
        </p:nvCxnSpPr>
        <p:spPr>
          <a:xfrm>
            <a:off x="1472665" y="1963554"/>
            <a:ext cx="0" cy="39559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5CBE58-1DBA-213B-A4E4-76EE8AFB0506}"/>
              </a:ext>
            </a:extLst>
          </p:cNvPr>
          <p:cNvSpPr txBox="1"/>
          <p:nvPr/>
        </p:nvSpPr>
        <p:spPr>
          <a:xfrm rot="16200000">
            <a:off x="962527" y="363835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AF0566-1E05-6E77-DDAD-A6229400BDB2}"/>
              </a:ext>
            </a:extLst>
          </p:cNvPr>
          <p:cNvCxnSpPr/>
          <p:nvPr/>
        </p:nvCxnSpPr>
        <p:spPr>
          <a:xfrm>
            <a:off x="6957461" y="2019702"/>
            <a:ext cx="0" cy="39559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022BBB-53C8-3ADD-C193-B78859B0EEB2}"/>
              </a:ext>
            </a:extLst>
          </p:cNvPr>
          <p:cNvSpPr txBox="1"/>
          <p:nvPr/>
        </p:nvSpPr>
        <p:spPr>
          <a:xfrm rot="16200000">
            <a:off x="6447323" y="369449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4842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C403-09A8-6155-3BCF-1052C15C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speciation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7E26C7-860D-E040-2E8E-B06055478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20" y="1061235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048CB02-39CD-386A-122E-FF203FEEEBFE}"/>
              </a:ext>
            </a:extLst>
          </p:cNvPr>
          <p:cNvSpPr/>
          <p:nvPr/>
        </p:nvSpPr>
        <p:spPr>
          <a:xfrm>
            <a:off x="5443486" y="1174282"/>
            <a:ext cx="876299" cy="460929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281125-BF7B-5261-415D-55D88D3E94DD}"/>
              </a:ext>
            </a:extLst>
          </p:cNvPr>
          <p:cNvSpPr txBox="1"/>
          <p:nvPr/>
        </p:nvSpPr>
        <p:spPr>
          <a:xfrm>
            <a:off x="7658100" y="1402080"/>
            <a:ext cx="4373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defRPr/>
            </a:pPr>
            <a:r>
              <a:rPr lang="en-GB" altLang="en-US" sz="1800" b="1" dirty="0">
                <a:ea typeface="+mn-ea"/>
              </a:rPr>
              <a:t>Sympatric speciation: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ea typeface="+mn-ea"/>
              </a:rPr>
              <a:t>Speciation within spatially overlapping populations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800" dirty="0">
                <a:ea typeface="+mn-ea"/>
              </a:rPr>
              <a:t>Either due to </a:t>
            </a:r>
            <a:r>
              <a:rPr lang="en-GB" altLang="en-US" sz="1800" i="1" dirty="0">
                <a:ea typeface="+mn-ea"/>
              </a:rPr>
              <a:t>disruptive selection </a:t>
            </a:r>
            <a:r>
              <a:rPr lang="en-GB" altLang="en-US" sz="1800" dirty="0">
                <a:ea typeface="+mn-ea"/>
              </a:rPr>
              <a:t>(adaptation to two different environmental regimes) or </a:t>
            </a:r>
            <a:r>
              <a:rPr lang="en-GB" altLang="en-US" sz="1800" i="1" dirty="0">
                <a:ea typeface="+mn-ea"/>
              </a:rPr>
              <a:t>chromosomal changes</a:t>
            </a:r>
            <a:r>
              <a:rPr lang="en-GB" altLang="en-US" sz="1800" dirty="0">
                <a:ea typeface="+mn-ea"/>
              </a:rPr>
              <a:t> (e.g. polyploidy)</a:t>
            </a:r>
            <a:endParaRPr lang="en-GB" altLang="en-US" sz="1800" i="1" dirty="0">
              <a:ea typeface="+mn-ea"/>
            </a:endParaRPr>
          </a:p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D688AEB-78DA-8596-DC33-DDF6AAD7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2521689-2D06-0029-EB45-9EB9C87A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47637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EC34-DDEC-E145-9B56-60A73E59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</a:t>
            </a:r>
            <a:r>
              <a:rPr lang="en-US" dirty="0"/>
              <a:t>Sympatric speciation of </a:t>
            </a:r>
            <a:r>
              <a:rPr lang="en-US" i="1" dirty="0"/>
              <a:t>Howea</a:t>
            </a:r>
            <a:r>
              <a:rPr lang="en-US" dirty="0"/>
              <a:t> palms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C1F389-F326-6B66-DAE4-6719019B3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4609"/>
          <a:stretch>
            <a:fillRect/>
          </a:stretch>
        </p:blipFill>
        <p:spPr bwMode="auto">
          <a:xfrm>
            <a:off x="575478" y="2708331"/>
            <a:ext cx="313690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Lord Howe Island.PNG">
            <a:extLst>
              <a:ext uri="{FF2B5EF4-FFF2-40B4-BE49-F238E27FC236}">
                <a16:creationId xmlns:a16="http://schemas.microsoft.com/office/drawing/2014/main" id="{503B132E-CE96-D2B7-482F-19B6FCD2E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69" y="816183"/>
            <a:ext cx="2120565" cy="1828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ADDA9C84-E08C-EE23-4C47-E8CF49FF1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4919" y="6309591"/>
            <a:ext cx="244708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Garamond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400" dirty="0">
                <a:latin typeface="+mn-lt"/>
              </a:rPr>
              <a:t>Savolainen et al. 2006 </a:t>
            </a:r>
            <a:r>
              <a:rPr lang="en-US" altLang="en-US" sz="1400" i="1" dirty="0">
                <a:latin typeface="+mn-lt"/>
              </a:rPr>
              <a:t>Nature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4A54E-2FCA-D3EC-7155-DD161466F847}"/>
              </a:ext>
            </a:extLst>
          </p:cNvPr>
          <p:cNvSpPr txBox="1"/>
          <p:nvPr/>
        </p:nvSpPr>
        <p:spPr>
          <a:xfrm>
            <a:off x="5050373" y="1010704"/>
            <a:ext cx="64229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GB" b="1" dirty="0" err="1">
                <a:ea typeface="+mn-ea"/>
              </a:rPr>
              <a:t>Sympatry</a:t>
            </a:r>
            <a:r>
              <a:rPr lang="en-GB" b="1" dirty="0">
                <a:ea typeface="+mn-ea"/>
              </a:rPr>
              <a:t>: </a:t>
            </a:r>
            <a:r>
              <a:rPr lang="en-GB" dirty="0">
                <a:ea typeface="+mn-ea"/>
              </a:rPr>
              <a:t>two palm species on Lord Howe Island</a:t>
            </a:r>
          </a:p>
          <a:p>
            <a:pPr eaLnBrk="1" hangingPunct="1">
              <a:defRPr/>
            </a:pPr>
            <a:r>
              <a:rPr lang="en-GB" b="1" dirty="0">
                <a:ea typeface="+mn-ea"/>
              </a:rPr>
              <a:t>Sister relationship: </a:t>
            </a:r>
            <a:r>
              <a:rPr lang="en-GB" dirty="0">
                <a:ea typeface="+mn-ea"/>
              </a:rPr>
              <a:t>phylogeny shows sister relationships and divergence after island formation</a:t>
            </a:r>
          </a:p>
          <a:p>
            <a:pPr eaLnBrk="1" hangingPunct="1">
              <a:defRPr/>
            </a:pPr>
            <a:r>
              <a:rPr lang="en-GB" b="1" dirty="0">
                <a:ea typeface="+mn-ea"/>
              </a:rPr>
              <a:t>Reproductive isolation:</a:t>
            </a:r>
            <a:r>
              <a:rPr lang="en-GB" dirty="0">
                <a:ea typeface="+mn-ea"/>
              </a:rPr>
              <a:t> disjunction in flowering time </a:t>
            </a:r>
          </a:p>
          <a:p>
            <a:pPr eaLnBrk="1" hangingPunct="1">
              <a:defRPr/>
            </a:pPr>
            <a:endParaRPr lang="en-GB" dirty="0"/>
          </a:p>
          <a:p>
            <a:pPr eaLnBrk="1" hangingPunct="1">
              <a:defRPr/>
            </a:pPr>
            <a:r>
              <a:rPr lang="en-GB" b="1" dirty="0">
                <a:ea typeface="+mn-ea"/>
              </a:rPr>
              <a:t>Cause: </a:t>
            </a:r>
            <a:r>
              <a:rPr lang="en-GB" dirty="0">
                <a:ea typeface="+mn-ea"/>
              </a:rPr>
              <a:t>Possibly disruptive selection (= adaptation to different soil types)</a:t>
            </a:r>
          </a:p>
          <a:p>
            <a:pPr marL="285750" indent="-285750" eaLnBrk="1" hangingPunct="1">
              <a:buFont typeface="Symbol" panose="05050102010706020507" pitchFamily="18" charset="2"/>
              <a:buChar char="Þ"/>
              <a:defRPr/>
            </a:pPr>
            <a:endParaRPr lang="en-GB" dirty="0">
              <a:ea typeface="+mn-ea"/>
            </a:endParaRPr>
          </a:p>
          <a:p>
            <a:pPr eaLnBrk="1" hangingPunct="1">
              <a:defRPr/>
            </a:pPr>
            <a:endParaRPr lang="en-GB" dirty="0">
              <a:ea typeface="+mn-ea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ea typeface="+mn-ea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endParaRPr lang="en-GB" dirty="0">
              <a:ea typeface="+mn-ea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DAB3F20-20B9-0E71-F8CF-066CE1E9B49A}"/>
              </a:ext>
            </a:extLst>
          </p:cNvPr>
          <p:cNvGrpSpPr/>
          <p:nvPr/>
        </p:nvGrpSpPr>
        <p:grpSpPr>
          <a:xfrm>
            <a:off x="5832912" y="3226154"/>
            <a:ext cx="5836402" cy="3034100"/>
            <a:chOff x="4494998" y="3697791"/>
            <a:chExt cx="5836402" cy="3034100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062D041A-18F0-880B-1233-E7F631062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4998" y="3846565"/>
              <a:ext cx="3833395" cy="2885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2">
              <a:extLst>
                <a:ext uri="{FF2B5EF4-FFF2-40B4-BE49-F238E27FC236}">
                  <a16:creationId xmlns:a16="http://schemas.microsoft.com/office/drawing/2014/main" id="{C8DC50AD-179A-D12A-C60A-BA0E83E0F3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35887" y="5714521"/>
              <a:ext cx="2195513" cy="52387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285750" indent="-28575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9pPr>
            </a:lstStyle>
            <a:p>
              <a:pPr marL="0" indent="0" eaLnBrk="1" hangingPunct="1"/>
              <a:r>
                <a:rPr lang="en-GB" altLang="en-US" sz="1400" dirty="0">
                  <a:latin typeface="+mn-lt"/>
                </a:rPr>
                <a:t>males (solid line) and female (dotted line)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C4B87-8322-24F8-67E2-4CBBB3B5424C}"/>
                </a:ext>
              </a:extLst>
            </p:cNvPr>
            <p:cNvSpPr txBox="1"/>
            <p:nvPr/>
          </p:nvSpPr>
          <p:spPr>
            <a:xfrm>
              <a:off x="6917421" y="4308911"/>
              <a:ext cx="30725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altLang="en-US" i="1" dirty="0" err="1">
                  <a:solidFill>
                    <a:schemeClr val="bg1">
                      <a:lumMod val="50000"/>
                    </a:schemeClr>
                  </a:solidFill>
                  <a:ea typeface="+mn-ea"/>
                </a:rPr>
                <a:t>Howea</a:t>
              </a:r>
              <a:r>
                <a:rPr lang="en-GB" altLang="en-US" i="1" dirty="0">
                  <a:solidFill>
                    <a:schemeClr val="bg1">
                      <a:lumMod val="50000"/>
                    </a:schemeClr>
                  </a:solidFill>
                  <a:ea typeface="+mn-ea"/>
                </a:rPr>
                <a:t> </a:t>
              </a:r>
              <a:r>
                <a:rPr lang="en-GB" altLang="en-US" i="1" dirty="0" err="1">
                  <a:solidFill>
                    <a:schemeClr val="bg1">
                      <a:lumMod val="50000"/>
                    </a:schemeClr>
                  </a:solidFill>
                  <a:ea typeface="+mn-ea"/>
                </a:rPr>
                <a:t>belmoreana</a:t>
              </a:r>
              <a:endParaRPr lang="en-GB" dirty="0">
                <a:solidFill>
                  <a:schemeClr val="bg1">
                    <a:lumMod val="50000"/>
                  </a:schemeClr>
                </a:solidFill>
                <a:ea typeface="+mn-ea"/>
              </a:endParaRP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1A297BF4-6F34-084A-0C44-99F242D9BE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6291" y="3697791"/>
              <a:ext cx="288120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Garamond" charset="0"/>
                  <a:ea typeface="ＭＳ Ｐゴシック" charset="-128"/>
                </a:defRPr>
              </a:lvl9pPr>
            </a:lstStyle>
            <a:p>
              <a:r>
                <a:rPr lang="en-GB" altLang="en-US" sz="1800" i="1" dirty="0">
                  <a:latin typeface="+mn-lt"/>
                </a:rPr>
                <a:t>Howea </a:t>
              </a:r>
              <a:r>
                <a:rPr lang="en-GB" altLang="en-US" sz="1800" i="1" dirty="0" err="1">
                  <a:latin typeface="+mn-lt"/>
                </a:rPr>
                <a:t>forsteriana</a:t>
              </a:r>
              <a:endParaRPr lang="en-GB" altLang="en-US" sz="1800" dirty="0">
                <a:latin typeface="+mn-lt"/>
              </a:endParaRPr>
            </a:p>
          </p:txBody>
        </p:sp>
      </p:grp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EC87BCE-D5C7-2DAB-2BA6-BB6F73A5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8202583-3577-F0FC-D408-3E8236F78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66790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84EF-8BC0-4F23-566B-3C260221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Speciation rates - How do we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874A-C2E0-F0C1-C6E8-EABBC63B3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Can be derived using the </a:t>
            </a:r>
            <a:r>
              <a:rPr lang="en-US" b="1" dirty="0"/>
              <a:t>number of species that are alive </a:t>
            </a:r>
            <a:r>
              <a:rPr lang="en-US" dirty="0"/>
              <a:t>and </a:t>
            </a:r>
            <a:r>
              <a:rPr lang="en-US" b="1" dirty="0"/>
              <a:t>time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(i.e., a dated phylogeny!)</a:t>
            </a:r>
          </a:p>
          <a:p>
            <a:pPr marL="342900" indent="-342900">
              <a:buFontTx/>
              <a:buChar char="-"/>
            </a:pPr>
            <a:r>
              <a:rPr lang="en-US" dirty="0"/>
              <a:t>Species diversity = Speciation rate – Extinction rate</a:t>
            </a:r>
          </a:p>
          <a:p>
            <a:pPr marL="342900" indent="-342900">
              <a:buFontTx/>
              <a:buChar char="-"/>
            </a:pPr>
            <a:r>
              <a:rPr lang="en-US" u="sng" dirty="0"/>
              <a:t>Background</a:t>
            </a:r>
            <a:r>
              <a:rPr lang="en-US" dirty="0"/>
              <a:t>: genetics and the accumulation of mutations through time (molecular clock)</a:t>
            </a:r>
          </a:p>
          <a:p>
            <a:pPr marL="342900" indent="-342900">
              <a:buFontTx/>
              <a:buChar char="-"/>
            </a:pPr>
            <a:r>
              <a:rPr lang="en-US" u="sng" dirty="0"/>
              <a:t>Assumption:</a:t>
            </a:r>
            <a:r>
              <a:rPr lang="en-US" dirty="0"/>
              <a:t> Speciation occurs when two populations have evolved a certain amount of genetic distance between them via being isolated for some time </a:t>
            </a:r>
          </a:p>
          <a:p>
            <a:pPr marL="1028700" lvl="1" indent="-342900">
              <a:buFontTx/>
              <a:buChar char="-"/>
            </a:pPr>
            <a:r>
              <a:rPr lang="en-US" dirty="0"/>
              <a:t>simplest assumption: speciation is exponential: one lineages splits into two new lineages</a:t>
            </a:r>
          </a:p>
          <a:p>
            <a:pPr marL="342900" indent="-342900">
              <a:buFontTx/>
              <a:buChar char="-"/>
            </a:pPr>
            <a:r>
              <a:rPr lang="en-US" dirty="0"/>
              <a:t>Extinction = unknown, but we can derive it mathematically by assessing the deviation from the exponential assumption for speciation 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Keep in mind: </a:t>
            </a:r>
          </a:p>
          <a:p>
            <a:pPr marL="1028700" lvl="1" indent="-342900">
              <a:buFontTx/>
              <a:buChar char="-"/>
            </a:pPr>
            <a:r>
              <a:rPr lang="en-US" dirty="0"/>
              <a:t>strongly dependent on completeness of the phylogeny (if species are missing, rates will not be estimated correctly – but we can account for it if we know how many species are missing)</a:t>
            </a:r>
          </a:p>
          <a:p>
            <a:pPr marL="1028700" lvl="1" indent="-342900">
              <a:buFontTx/>
              <a:buChar char="-"/>
            </a:pPr>
            <a:r>
              <a:rPr lang="en-US" dirty="0"/>
              <a:t>There may be other processes of speciation (e.g., anagenesis) that do not rely on the exponential assumption (consensus is that this happens rarely or is debated generally)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87D8598-FB1D-20F3-2CE5-1643BE5EB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DA707A2-0269-1128-17B2-0EBB0E9D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43584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13B397D-D41F-492E-ABE2-B3390F73867D}" type="slidenum">
              <a:rPr lang="cs-CZ" smtClean="0"/>
              <a:pPr>
                <a:spcAft>
                  <a:spcPts val="600"/>
                </a:spcAft>
              </a:pPr>
              <a:t>28</a:t>
            </a:fld>
            <a:endParaRPr lang="cs-CZ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E1F2CF4-154A-9F62-A706-AEDEC279855E}"/>
              </a:ext>
            </a:extLst>
          </p:cNvPr>
          <p:cNvSpPr txBox="1">
            <a:spLocks/>
          </p:cNvSpPr>
          <p:nvPr/>
        </p:nvSpPr>
        <p:spPr>
          <a:xfrm>
            <a:off x="1223736" y="1869392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How species change</a:t>
            </a:r>
            <a:endParaRPr lang="cs-CZ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775A62-2F23-70D0-2CAF-054B218B8004}"/>
              </a:ext>
            </a:extLst>
          </p:cNvPr>
          <p:cNvSpPr txBox="1">
            <a:spLocks/>
          </p:cNvSpPr>
          <p:nvPr/>
        </p:nvSpPr>
        <p:spPr>
          <a:xfrm>
            <a:off x="1252765" y="473460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tint val="75000"/>
                  </a:schemeClr>
                </a:solidFill>
              </a:rPr>
              <a:t>Natural selection, adaptation and diversification</a:t>
            </a:r>
            <a:endParaRPr lang="cs-CZ" sz="24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67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281B-4EE8-0107-817B-6C4D6E9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species change: according to Lamarck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698B3C2-695B-5168-43E3-3E66750B0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962" y="998848"/>
            <a:ext cx="67627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43252-DCD4-FAE5-4BA2-69FC3EA9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3" y="919315"/>
            <a:ext cx="1660167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F51C2-0897-F7DF-68DD-911505F4307D}"/>
              </a:ext>
            </a:extLst>
          </p:cNvPr>
          <p:cNvSpPr txBox="1"/>
          <p:nvPr/>
        </p:nvSpPr>
        <p:spPr>
          <a:xfrm>
            <a:off x="147159" y="3034985"/>
            <a:ext cx="2419061" cy="1034727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Jean-Baptiste Pierre Antoine de Monet, Chevalier de la Lamarck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(1744 – 1829)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26C282-8E9B-B488-E0E0-A69D3883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998EECE-BB9A-959B-AFFA-C349960D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C2E9AA-70E4-52B0-BA3E-2EAE27C20434}"/>
              </a:ext>
            </a:extLst>
          </p:cNvPr>
          <p:cNvSpPr txBox="1"/>
          <p:nvPr/>
        </p:nvSpPr>
        <p:spPr>
          <a:xfrm>
            <a:off x="173820" y="4084334"/>
            <a:ext cx="226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The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species</a:t>
            </a:r>
            <a:r>
              <a:rPr lang="de-DE" i="1" dirty="0"/>
              <a:t> </a:t>
            </a:r>
            <a:r>
              <a:rPr lang="de-DE" i="1" dirty="0" err="1"/>
              <a:t>transformations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443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remember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The number of taxa steadily increased through geological time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There have been 5 major extinction events (the “big five”) and we are likely approaching another one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Apart from extinction, the other process generating biodiversity is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You should know the principle of Darwinian natural selection, and how it’s connected to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Evolutionary relationships among organisms are represented by a phylogeny a.k.a. phylogenetic tree</a:t>
            </a:r>
          </a:p>
        </p:txBody>
      </p:sp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281B-4EE8-0107-817B-6C4D6E9F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species change: according to Darwin (natural selection)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26C282-8E9B-B488-E0E0-A69D3883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998EECE-BB9A-959B-AFFA-C349960DB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600AAD5-EEBB-9EDA-CE6A-453F10358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816" y="1933718"/>
            <a:ext cx="9687048" cy="306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0C24A1A-137E-8517-B43D-128A50B62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434" y="882329"/>
            <a:ext cx="1567017" cy="220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70D853-EBEC-E18F-38D2-9D6AD86259B5}"/>
              </a:ext>
            </a:extLst>
          </p:cNvPr>
          <p:cNvSpPr txBox="1"/>
          <p:nvPr/>
        </p:nvSpPr>
        <p:spPr>
          <a:xfrm>
            <a:off x="2121783" y="5110256"/>
            <a:ext cx="104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selection is passive (the environment selects) and acts over generations, not during lifetime.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F51C2-0897-F7DF-68DD-911505F4307D}"/>
              </a:ext>
            </a:extLst>
          </p:cNvPr>
          <p:cNvSpPr txBox="1"/>
          <p:nvPr/>
        </p:nvSpPr>
        <p:spPr>
          <a:xfrm>
            <a:off x="0" y="3123476"/>
            <a:ext cx="2419061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Darwin (1859)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On the Origin of Species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D7603-C0C0-9122-F446-CB5273B712ED}"/>
              </a:ext>
            </a:extLst>
          </p:cNvPr>
          <p:cNvSpPr txBox="1"/>
          <p:nvPr/>
        </p:nvSpPr>
        <p:spPr>
          <a:xfrm>
            <a:off x="173820" y="4084334"/>
            <a:ext cx="1947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The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natural</a:t>
            </a:r>
            <a:r>
              <a:rPr lang="de-DE" i="1" dirty="0"/>
              <a:t> </a:t>
            </a:r>
            <a:r>
              <a:rPr lang="de-DE" i="1" dirty="0" err="1"/>
              <a:t>selection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5711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CA3E-3EF9-4C00-D82B-6B670CFE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Adaptation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4C5FDF9-A0B6-D709-0C00-A6B976ECB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E8FADD4-600B-8D22-05A7-5FCE17DC3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49193-E79E-C9BE-CBC4-F530637616C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925960" y="1104900"/>
            <a:ext cx="6427839" cy="4803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Adaptation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feature (trait) produced by natural selection for its current function to enhance the fitness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Example</a:t>
            </a:r>
            <a:r>
              <a:rPr lang="en-US" dirty="0"/>
              <a:t>: Echolocation in bats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Organisms do not adapt during their lifetime, the merely reproduce and die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421C3EC-1345-4969-9776-90790FA10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80" y="905020"/>
            <a:ext cx="3362325" cy="54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0539746-E2AF-F097-5E56-177F56ED0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51" y="2792360"/>
            <a:ext cx="22193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9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6F048-01A3-B602-9F97-1D2C928A6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Exaptation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E5F18-0C46-22DB-F6FC-2503E92EA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5162" y="934065"/>
            <a:ext cx="5572432" cy="4532294"/>
          </a:xfrm>
        </p:spPr>
        <p:txBody>
          <a:bodyPr/>
          <a:lstStyle/>
          <a:p>
            <a:r>
              <a:rPr lang="en-US" b="1" dirty="0"/>
              <a:t>Exaptation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special form of adaptation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feature (trait) that performs a function but was not produced by natural selection for its current 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Non-adapted traits can become exaptations under new environmental circumstances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Example: </a:t>
            </a:r>
            <a:r>
              <a:rPr lang="en-US" dirty="0"/>
              <a:t>Feathers in birds </a:t>
            </a:r>
          </a:p>
        </p:txBody>
      </p:sp>
      <p:pic>
        <p:nvPicPr>
          <p:cNvPr id="9" name="Picture 8" descr="A dinosaur with long tail and long legs&#10;&#10;Description automatically generated">
            <a:extLst>
              <a:ext uri="{FF2B5EF4-FFF2-40B4-BE49-F238E27FC236}">
                <a16:creationId xmlns:a16="http://schemas.microsoft.com/office/drawing/2014/main" id="{2F8B55DC-CB4F-D764-4AD0-7F3B0E454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5" y="1771046"/>
            <a:ext cx="5860573" cy="4292869"/>
          </a:xfrm>
          <a:prstGeom prst="rect">
            <a:avLst/>
          </a:prstGeom>
        </p:spPr>
      </p:pic>
      <p:pic>
        <p:nvPicPr>
          <p:cNvPr id="11" name="Picture 10" descr="A drawing of a lizard and a bird&#10;&#10;Description automatically generated">
            <a:extLst>
              <a:ext uri="{FF2B5EF4-FFF2-40B4-BE49-F238E27FC236}">
                <a16:creationId xmlns:a16="http://schemas.microsoft.com/office/drawing/2014/main" id="{B51F482E-AED1-240E-5F60-C672B4333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82" y="3877904"/>
            <a:ext cx="6667500" cy="2714625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A8BDC91-433C-E50E-5792-D0CC80EE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E52C5A9-8AC4-CE9D-3CB5-E6BCD5B2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06254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1F2E-C668-B72D-7DAD-456C8D41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natural selection: </a:t>
            </a:r>
            <a:r>
              <a:rPr lang="en-US" b="1" dirty="0"/>
              <a:t>Examples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CF690F-D610-9037-71DF-F9249C14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7497127-2BE1-9DFB-D0E5-B1219E5E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EAAAAE26-9243-0B1F-984B-6B6B446531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16"/>
          <a:stretch/>
        </p:blipFill>
        <p:spPr bwMode="auto">
          <a:xfrm>
            <a:off x="389910" y="829596"/>
            <a:ext cx="2613172" cy="560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2DA17-DE10-020F-A503-97D38FFED1A0}"/>
              </a:ext>
            </a:extLst>
          </p:cNvPr>
          <p:cNvSpPr txBox="1"/>
          <p:nvPr/>
        </p:nvSpPr>
        <p:spPr>
          <a:xfrm>
            <a:off x="3301466" y="865238"/>
            <a:ext cx="8684058" cy="28623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/>
              <a:t>Stabilizing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Robins typically lay four eggs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clutches may result in malnourished chicks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Smaller clutches may result in no viable offspring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Directional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Light-colored peppered moths are better camouflaged against a pristine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Dark-colored peppered moths are better camouflaged against sooty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industrial revolution progressed in 19</a:t>
            </a:r>
            <a:r>
              <a:rPr lang="en-US" baseline="30000" dirty="0"/>
              <a:t>th</a:t>
            </a:r>
            <a:r>
              <a:rPr lang="en-US" dirty="0"/>
              <a:t> century England, the color of the moth population shifted from light to dark</a:t>
            </a:r>
          </a:p>
          <a:p>
            <a:endParaRPr lang="en-US" dirty="0"/>
          </a:p>
          <a:p>
            <a:br>
              <a:rPr lang="en-US" b="1" dirty="0"/>
            </a:br>
            <a:r>
              <a:rPr lang="en-US" b="1" dirty="0"/>
              <a:t>Diversifying / Disruptive selection: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 rocky environment, gray, and gray and white rabbits are better camouflaged than white rabbits in their natural habitat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Leads to diversification</a:t>
            </a:r>
          </a:p>
        </p:txBody>
      </p:sp>
    </p:spTree>
    <p:extLst>
      <p:ext uri="{BB962C8B-B14F-4D97-AF65-F5344CB8AC3E}">
        <p14:creationId xmlns:p14="http://schemas.microsoft.com/office/powerpoint/2010/main" val="3051526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C6EE-52D2-98BE-A3DB-347B6849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418" y="0"/>
            <a:ext cx="12487564" cy="681037"/>
          </a:xfrm>
        </p:spPr>
        <p:txBody>
          <a:bodyPr>
            <a:normAutofit/>
          </a:bodyPr>
          <a:lstStyle/>
          <a:p>
            <a:r>
              <a:rPr lang="de-DE" b="1" dirty="0" err="1"/>
              <a:t>Zooming</a:t>
            </a:r>
            <a:r>
              <a:rPr lang="de-DE" b="1" dirty="0"/>
              <a:t> out</a:t>
            </a:r>
            <a:r>
              <a:rPr lang="de-DE" dirty="0"/>
              <a:t>: High </a:t>
            </a:r>
            <a:r>
              <a:rPr lang="de-DE" dirty="0" err="1"/>
              <a:t>species</a:t>
            </a:r>
            <a:r>
              <a:rPr lang="de-DE" dirty="0"/>
              <a:t> </a:t>
            </a:r>
            <a:r>
              <a:rPr lang="de-DE" dirty="0" err="1"/>
              <a:t>richness</a:t>
            </a:r>
            <a:r>
              <a:rPr lang="de-DE" dirty="0"/>
              <a:t> = high </a:t>
            </a:r>
            <a:r>
              <a:rPr lang="de-DE" dirty="0" err="1"/>
              <a:t>diversification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BC7485-1D92-EE09-3810-659EA9F2CEAB}"/>
              </a:ext>
            </a:extLst>
          </p:cNvPr>
          <p:cNvSpPr txBox="1"/>
          <p:nvPr/>
        </p:nvSpPr>
        <p:spPr>
          <a:xfrm>
            <a:off x="602289" y="5758597"/>
            <a:ext cx="3948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Tietje et al., 2022, </a:t>
            </a:r>
            <a:r>
              <a:rPr lang="de-DE" sz="1400" i="1" dirty="0"/>
              <a:t>PNAS: </a:t>
            </a:r>
            <a:r>
              <a:rPr lang="en-US" sz="1400" i="1" dirty="0"/>
              <a:t>Global variation in diversification rate and species richness are unlinked in plants</a:t>
            </a:r>
            <a:endParaRPr lang="de-DE" sz="1400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C58088-DA8A-AE35-2F65-8AFBD538BCC5}"/>
              </a:ext>
            </a:extLst>
          </p:cNvPr>
          <p:cNvGrpSpPr/>
          <p:nvPr/>
        </p:nvGrpSpPr>
        <p:grpSpPr>
          <a:xfrm>
            <a:off x="-7882" y="2054325"/>
            <a:ext cx="4520760" cy="3204573"/>
            <a:chOff x="-498175" y="1058901"/>
            <a:chExt cx="6830951" cy="5804917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184CD73B-678B-EF96-9927-474D24F75E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312"/>
            <a:stretch/>
          </p:blipFill>
          <p:spPr bwMode="auto">
            <a:xfrm>
              <a:off x="481158" y="1058901"/>
              <a:ext cx="5851618" cy="5466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5AC08E-6BD4-289C-DE52-94B4CA344882}"/>
                </a:ext>
              </a:extLst>
            </p:cNvPr>
            <p:cNvSpPr txBox="1"/>
            <p:nvPr/>
          </p:nvSpPr>
          <p:spPr>
            <a:xfrm rot="16200000">
              <a:off x="-1094710" y="1655437"/>
              <a:ext cx="2169687" cy="976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Species</a:t>
              </a:r>
              <a:endParaRPr lang="de-DE" b="1" dirty="0"/>
            </a:p>
            <a:p>
              <a:r>
                <a:rPr lang="de-DE" b="1" dirty="0"/>
                <a:t> </a:t>
              </a:r>
              <a:r>
                <a:rPr lang="de-DE" b="1" dirty="0" err="1"/>
                <a:t>Richness</a:t>
              </a:r>
              <a:endParaRPr lang="en-US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7F26BB-9F19-6446-8A97-FC5A6ED6D22B}"/>
                </a:ext>
              </a:extLst>
            </p:cNvPr>
            <p:cNvSpPr txBox="1"/>
            <p:nvPr/>
          </p:nvSpPr>
          <p:spPr>
            <a:xfrm rot="16200000">
              <a:off x="-1550421" y="4823045"/>
              <a:ext cx="3104929" cy="9766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/>
                <a:t>Diversification</a:t>
              </a:r>
              <a:endParaRPr lang="de-DE" b="1" dirty="0"/>
            </a:p>
            <a:p>
              <a:r>
                <a:rPr lang="de-DE" b="1" dirty="0"/>
                <a:t> </a:t>
              </a:r>
              <a:r>
                <a:rPr lang="de-DE" b="1" dirty="0" err="1"/>
                <a:t>rates</a:t>
              </a:r>
              <a:endParaRPr lang="en-US" b="1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6550EAD-C325-F09A-E81E-33DF91181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6519"/>
          <a:stretch/>
        </p:blipFill>
        <p:spPr>
          <a:xfrm>
            <a:off x="8246131" y="1801191"/>
            <a:ext cx="3703885" cy="1804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A091A3-CE28-8FAC-B6F6-E19752EC0DD6}"/>
              </a:ext>
            </a:extLst>
          </p:cNvPr>
          <p:cNvSpPr txBox="1"/>
          <p:nvPr/>
        </p:nvSpPr>
        <p:spPr>
          <a:xfrm>
            <a:off x="8759824" y="5758597"/>
            <a:ext cx="32281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Economo</a:t>
            </a:r>
            <a:r>
              <a:rPr lang="de-DE" sz="1400" dirty="0"/>
              <a:t> et al., 2018, </a:t>
            </a:r>
            <a:r>
              <a:rPr lang="de-DE" sz="1400" i="1" dirty="0"/>
              <a:t>Nature </a:t>
            </a:r>
            <a:r>
              <a:rPr lang="de-DE" sz="1400" i="1" dirty="0" err="1"/>
              <a:t>Comms</a:t>
            </a:r>
            <a:r>
              <a:rPr lang="de-DE" sz="1400" i="1" dirty="0"/>
              <a:t>: </a:t>
            </a:r>
            <a:r>
              <a:rPr lang="en-US" sz="1400" i="1" dirty="0"/>
              <a:t>Macroecology and macroevolution of the latitudinal diversity gradient in ants</a:t>
            </a:r>
            <a:endParaRPr lang="de-DE" sz="14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574845-C0E1-50F5-F360-C2AB61AE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6463" r="49866"/>
          <a:stretch/>
        </p:blipFill>
        <p:spPr>
          <a:xfrm>
            <a:off x="4581786" y="3572652"/>
            <a:ext cx="3872633" cy="1932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9AE41D-9E0E-8154-6508-5648822F1177}"/>
              </a:ext>
            </a:extLst>
          </p:cNvPr>
          <p:cNvSpPr txBox="1"/>
          <p:nvPr/>
        </p:nvSpPr>
        <p:spPr>
          <a:xfrm>
            <a:off x="4714009" y="5758597"/>
            <a:ext cx="322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Jetz et al., 2012, </a:t>
            </a:r>
            <a:r>
              <a:rPr lang="de-DE" sz="1400" i="1" dirty="0"/>
              <a:t>Nature</a:t>
            </a:r>
            <a:r>
              <a:rPr lang="de-DE" sz="1400" dirty="0"/>
              <a:t>: </a:t>
            </a:r>
            <a:r>
              <a:rPr lang="en-US" sz="1400" i="1" dirty="0"/>
              <a:t>The global diversity of birds in space and time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DD501E-3892-05E5-13ED-79F93416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519"/>
          <a:stretch/>
        </p:blipFill>
        <p:spPr>
          <a:xfrm>
            <a:off x="8284048" y="3605646"/>
            <a:ext cx="3703885" cy="18044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AFEB6B-443F-4044-301E-CD34052B60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866" t="66463"/>
          <a:stretch/>
        </p:blipFill>
        <p:spPr>
          <a:xfrm>
            <a:off x="4837841" y="1900632"/>
            <a:ext cx="3616578" cy="1804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EA9B6-2F0D-F405-B206-84566567BECA}"/>
              </a:ext>
            </a:extLst>
          </p:cNvPr>
          <p:cNvSpPr txBox="1"/>
          <p:nvPr/>
        </p:nvSpPr>
        <p:spPr>
          <a:xfrm>
            <a:off x="646331" y="1520005"/>
            <a:ext cx="85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Plants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A82C1-D59B-DF22-3071-A99AF32D6B2A}"/>
              </a:ext>
            </a:extLst>
          </p:cNvPr>
          <p:cNvSpPr txBox="1"/>
          <p:nvPr/>
        </p:nvSpPr>
        <p:spPr>
          <a:xfrm>
            <a:off x="4837841" y="1453405"/>
            <a:ext cx="72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Birds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D8789E-B848-487B-6875-4397B0959A2F}"/>
              </a:ext>
            </a:extLst>
          </p:cNvPr>
          <p:cNvSpPr txBox="1"/>
          <p:nvPr/>
        </p:nvSpPr>
        <p:spPr>
          <a:xfrm>
            <a:off x="8545252" y="1447899"/>
            <a:ext cx="660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Ants</a:t>
            </a:r>
            <a:endParaRPr lang="en-US" b="1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85115AE-F9DA-022D-45E2-EC8E1AB8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EB5FB468-B761-D0BA-59E1-99B56A616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00214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5151B-4671-903A-098F-D84B64C3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supports the idea of evolution?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8A763E-7B3D-AA37-B38D-A4ADB54C7792}"/>
              </a:ext>
            </a:extLst>
          </p:cNvPr>
          <p:cNvSpPr txBox="1"/>
          <p:nvPr/>
        </p:nvSpPr>
        <p:spPr>
          <a:xfrm>
            <a:off x="320777" y="1213444"/>
            <a:ext cx="4772333" cy="4745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prstClr val="black"/>
                </a:solidFill>
              </a:rPr>
              <a:t>Hierarchical structure of similarity in nature.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prstClr val="black"/>
                </a:solidFill>
              </a:rPr>
              <a:t>The existence of homologies and parallel evolution.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prstClr val="black"/>
                </a:solidFill>
              </a:rPr>
              <a:t>Fossils. 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prstClr val="black"/>
                </a:solidFill>
              </a:rPr>
              <a:t>Imprints in embryonal development.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prstClr val="black"/>
                </a:solidFill>
              </a:rPr>
              <a:t>Imperfect nature of some traits.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prstClr val="black"/>
                </a:solidFill>
              </a:rPr>
              <a:t>Non-random distribution of organisms and traits.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prstClr val="black"/>
                </a:solidFill>
              </a:rPr>
              <a:t>It can also be re-created by humans, either experimentally (on </a:t>
            </a:r>
            <a:r>
              <a:rPr lang="en-US" altLang="en-US" i="1" dirty="0">
                <a:solidFill>
                  <a:prstClr val="black"/>
                </a:solidFill>
              </a:rPr>
              <a:t>drosophila</a:t>
            </a:r>
            <a:r>
              <a:rPr lang="en-US" altLang="en-US" dirty="0">
                <a:solidFill>
                  <a:prstClr val="black"/>
                </a:solidFill>
              </a:rPr>
              <a:t>, bacteria, …), or by breeding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BD04B2-C64E-1DD5-99C5-A591823F4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93" y="1893017"/>
            <a:ext cx="71437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B19761B-3C1F-AF5F-2774-7166C4A0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0D1D2-1DE7-0F10-3992-07EE9B60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7124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13B397D-D41F-492E-ABE2-B3390F73867D}" type="slidenum">
              <a:rPr lang="cs-CZ" smtClean="0"/>
              <a:pPr>
                <a:spcAft>
                  <a:spcPts val="600"/>
                </a:spcAft>
              </a:pPr>
              <a:t>36</a:t>
            </a:fld>
            <a:endParaRPr lang="cs-CZ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E1F2CF4-154A-9F62-A706-AEDEC279855E}"/>
              </a:ext>
            </a:extLst>
          </p:cNvPr>
          <p:cNvSpPr txBox="1">
            <a:spLocks/>
          </p:cNvSpPr>
          <p:nvPr/>
        </p:nvSpPr>
        <p:spPr>
          <a:xfrm>
            <a:off x="1223736" y="1869392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Phylogeny</a:t>
            </a:r>
            <a:endParaRPr lang="cs-CZ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775A62-2F23-70D0-2CAF-054B218B8004}"/>
              </a:ext>
            </a:extLst>
          </p:cNvPr>
          <p:cNvSpPr txBox="1">
            <a:spLocks/>
          </p:cNvSpPr>
          <p:nvPr/>
        </p:nvSpPr>
        <p:spPr>
          <a:xfrm>
            <a:off x="1252765" y="473460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tint val="75000"/>
                  </a:schemeClr>
                </a:solidFill>
              </a:rPr>
              <a:t>Evolutionary trees and how to read them</a:t>
            </a:r>
            <a:endParaRPr lang="cs-CZ" sz="24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494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7088-9BEA-F553-7B9A-DFB22DFB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 – the tree of life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4B95BDC-7725-591C-853A-89E590CC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74A767B-F793-CB0A-4E7A-C39C5B54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pic>
        <p:nvPicPr>
          <p:cNvPr id="8" name="Picture 2" descr="The origin of Metazoa: a unicellular perspective | Nature Reviews Genetics">
            <a:extLst>
              <a:ext uri="{FF2B5EF4-FFF2-40B4-BE49-F238E27FC236}">
                <a16:creationId xmlns:a16="http://schemas.microsoft.com/office/drawing/2014/main" id="{36775085-0A44-A945-245E-B7A8353AB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5"/>
          <a:stretch/>
        </p:blipFill>
        <p:spPr bwMode="auto">
          <a:xfrm>
            <a:off x="411009" y="927280"/>
            <a:ext cx="4823557" cy="417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AB18AE-5907-D6A2-CB10-40C7C17F8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89"/>
          <a:stretch/>
        </p:blipFill>
        <p:spPr>
          <a:xfrm>
            <a:off x="6682847" y="927280"/>
            <a:ext cx="5233931" cy="4097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D165E9-FB73-31A8-1C76-285E979FA3AA}"/>
              </a:ext>
            </a:extLst>
          </p:cNvPr>
          <p:cNvSpPr txBox="1"/>
          <p:nvPr/>
        </p:nvSpPr>
        <p:spPr>
          <a:xfrm>
            <a:off x="93518" y="5977918"/>
            <a:ext cx="37973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Side </a:t>
            </a:r>
            <a:r>
              <a:rPr lang="de-DE" sz="1100" dirty="0" err="1"/>
              <a:t>note</a:t>
            </a:r>
            <a:r>
              <a:rPr lang="de-DE" sz="1100" dirty="0"/>
              <a:t>: </a:t>
            </a:r>
            <a:r>
              <a:rPr lang="de-DE" sz="1100" dirty="0" err="1"/>
              <a:t>Unrooted</a:t>
            </a:r>
            <a:r>
              <a:rPr lang="de-DE" sz="1100" dirty="0"/>
              <a:t>, </a:t>
            </a:r>
            <a:r>
              <a:rPr lang="de-DE" sz="1100" dirty="0" err="1"/>
              <a:t>partially</a:t>
            </a:r>
            <a:r>
              <a:rPr lang="de-DE" sz="1100" dirty="0"/>
              <a:t> </a:t>
            </a:r>
            <a:r>
              <a:rPr lang="de-DE" sz="1100" dirty="0" err="1"/>
              <a:t>unresolved</a:t>
            </a:r>
            <a:r>
              <a:rPr lang="de-DE" sz="1100" dirty="0"/>
              <a:t> </a:t>
            </a:r>
            <a:r>
              <a:rPr lang="de-DE" sz="1100" dirty="0" err="1"/>
              <a:t>cladogram</a:t>
            </a:r>
            <a:r>
              <a:rPr lang="de-DE" sz="1100" dirty="0"/>
              <a:t> </a:t>
            </a:r>
            <a:r>
              <a:rPr lang="de-DE" sz="1100" dirty="0" err="1"/>
              <a:t>showing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branching</a:t>
            </a:r>
            <a:r>
              <a:rPr lang="de-DE" sz="1100" dirty="0"/>
              <a:t> </a:t>
            </a:r>
            <a:r>
              <a:rPr lang="de-DE" sz="1100" dirty="0" err="1"/>
              <a:t>order</a:t>
            </a:r>
            <a:r>
              <a:rPr lang="de-DE" sz="1100" dirty="0"/>
              <a:t> and </a:t>
            </a:r>
            <a:r>
              <a:rPr lang="de-DE" sz="1100" dirty="0" err="1"/>
              <a:t>evolution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multicellular</a:t>
            </a:r>
            <a:r>
              <a:rPr lang="de-DE" sz="1100" dirty="0"/>
              <a:t> </a:t>
            </a:r>
            <a:r>
              <a:rPr lang="de-DE" sz="1100" dirty="0" err="1"/>
              <a:t>organisms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91B71-A5AE-B4EC-4211-E2A6070F87BA}"/>
              </a:ext>
            </a:extLst>
          </p:cNvPr>
          <p:cNvSpPr txBox="1"/>
          <p:nvPr/>
        </p:nvSpPr>
        <p:spPr>
          <a:xfrm>
            <a:off x="1783773" y="4863777"/>
            <a:ext cx="4823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Sebé-Pedrós</a:t>
            </a:r>
            <a:r>
              <a:rPr lang="de-DE" sz="1400" dirty="0"/>
              <a:t> et al., 2017, </a:t>
            </a:r>
            <a:r>
              <a:rPr lang="de-DE" sz="1400" i="1" dirty="0"/>
              <a:t>Nat. Rev. Genet.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787C63-DB36-2A3A-3235-DCC733DDB883}"/>
              </a:ext>
            </a:extLst>
          </p:cNvPr>
          <p:cNvSpPr txBox="1"/>
          <p:nvPr/>
        </p:nvSpPr>
        <p:spPr>
          <a:xfrm>
            <a:off x="10581409" y="5216563"/>
            <a:ext cx="16105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effectLst/>
              </a:rPr>
              <a:t>Adapted from</a:t>
            </a:r>
            <a:r>
              <a:rPr lang="en-US" sz="1400" b="0" i="1" dirty="0">
                <a:effectLst/>
              </a:rPr>
              <a:t> The Demonic Male (Mariner Books, 1997</a:t>
            </a:r>
            <a:r>
              <a:rPr lang="en-US" sz="1400" b="0" dirty="0">
                <a:effectLst/>
              </a:rPr>
              <a:t>) by Richard Wrangham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91566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363FD-7E4B-83BE-69B1-A8E9D58A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76AF-3EEA-2AF7-1D7F-EA7C02A9C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 – the tree of life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C26B42A-3CAB-E3E6-5BFB-3135D7C7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7736926-C5C0-329F-388F-AADFF119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pic>
        <p:nvPicPr>
          <p:cNvPr id="8" name="Picture 2" descr="The origin of Metazoa: a unicellular perspective | Nature Reviews Genetics">
            <a:extLst>
              <a:ext uri="{FF2B5EF4-FFF2-40B4-BE49-F238E27FC236}">
                <a16:creationId xmlns:a16="http://schemas.microsoft.com/office/drawing/2014/main" id="{97C034C1-76E9-B077-C173-4F8105034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5"/>
          <a:stretch/>
        </p:blipFill>
        <p:spPr bwMode="auto">
          <a:xfrm>
            <a:off x="411009" y="927280"/>
            <a:ext cx="4823557" cy="417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2ED9B9-97AE-FB91-7FF4-0E16F09437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89"/>
          <a:stretch/>
        </p:blipFill>
        <p:spPr>
          <a:xfrm>
            <a:off x="6682847" y="927280"/>
            <a:ext cx="5233931" cy="4097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7311BE-C3AB-8026-BF99-3079B3F184BA}"/>
              </a:ext>
            </a:extLst>
          </p:cNvPr>
          <p:cNvSpPr txBox="1"/>
          <p:nvPr/>
        </p:nvSpPr>
        <p:spPr>
          <a:xfrm>
            <a:off x="93518" y="5977918"/>
            <a:ext cx="37973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Side </a:t>
            </a:r>
            <a:r>
              <a:rPr lang="de-DE" sz="1100" dirty="0" err="1"/>
              <a:t>note</a:t>
            </a:r>
            <a:r>
              <a:rPr lang="de-DE" sz="1100" dirty="0"/>
              <a:t>: </a:t>
            </a:r>
            <a:r>
              <a:rPr lang="de-DE" sz="1100" dirty="0" err="1"/>
              <a:t>Unrooted</a:t>
            </a:r>
            <a:r>
              <a:rPr lang="de-DE" sz="1100" dirty="0"/>
              <a:t>, </a:t>
            </a:r>
            <a:r>
              <a:rPr lang="de-DE" sz="1100" b="1" dirty="0" err="1">
                <a:solidFill>
                  <a:srgbClr val="FF0000"/>
                </a:solidFill>
              </a:rPr>
              <a:t>partially</a:t>
            </a:r>
            <a:r>
              <a:rPr lang="de-DE" sz="1100" b="1" dirty="0">
                <a:solidFill>
                  <a:srgbClr val="FF0000"/>
                </a:solidFill>
              </a:rPr>
              <a:t> </a:t>
            </a:r>
            <a:r>
              <a:rPr lang="de-DE" sz="1100" b="1" dirty="0" err="1">
                <a:solidFill>
                  <a:srgbClr val="FF0000"/>
                </a:solidFill>
              </a:rPr>
              <a:t>unresolved</a:t>
            </a:r>
            <a:r>
              <a:rPr lang="de-DE" sz="1100" b="1" dirty="0">
                <a:solidFill>
                  <a:srgbClr val="FF0000"/>
                </a:solidFill>
              </a:rPr>
              <a:t> </a:t>
            </a:r>
            <a:r>
              <a:rPr lang="de-DE" sz="1100" dirty="0" err="1"/>
              <a:t>cladogram</a:t>
            </a:r>
            <a:r>
              <a:rPr lang="de-DE" sz="1100" dirty="0"/>
              <a:t> </a:t>
            </a:r>
            <a:r>
              <a:rPr lang="de-DE" sz="1100" dirty="0" err="1"/>
              <a:t>showing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branching</a:t>
            </a:r>
            <a:r>
              <a:rPr lang="de-DE" sz="1100" dirty="0"/>
              <a:t> </a:t>
            </a:r>
            <a:r>
              <a:rPr lang="de-DE" sz="1100" dirty="0" err="1"/>
              <a:t>order</a:t>
            </a:r>
            <a:r>
              <a:rPr lang="de-DE" sz="1100" dirty="0"/>
              <a:t> and </a:t>
            </a:r>
            <a:r>
              <a:rPr lang="de-DE" sz="1100" dirty="0" err="1"/>
              <a:t>evolution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multicellular</a:t>
            </a:r>
            <a:r>
              <a:rPr lang="de-DE" sz="1100" dirty="0"/>
              <a:t> </a:t>
            </a:r>
            <a:r>
              <a:rPr lang="de-DE" sz="1100" dirty="0" err="1"/>
              <a:t>organisms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4DF65-F6B8-601A-E179-9C6D5E4DF286}"/>
              </a:ext>
            </a:extLst>
          </p:cNvPr>
          <p:cNvSpPr txBox="1"/>
          <p:nvPr/>
        </p:nvSpPr>
        <p:spPr>
          <a:xfrm>
            <a:off x="1783773" y="4863777"/>
            <a:ext cx="4823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Sebé-Pedrós</a:t>
            </a:r>
            <a:r>
              <a:rPr lang="de-DE" sz="1400" dirty="0"/>
              <a:t> et al., 2017, </a:t>
            </a:r>
            <a:r>
              <a:rPr lang="de-DE" sz="1400" i="1" dirty="0"/>
              <a:t>Nat. Rev. Genet.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415627-6B32-6CA9-61E7-F7DA6D6436C3}"/>
              </a:ext>
            </a:extLst>
          </p:cNvPr>
          <p:cNvSpPr txBox="1"/>
          <p:nvPr/>
        </p:nvSpPr>
        <p:spPr>
          <a:xfrm>
            <a:off x="10581409" y="5216563"/>
            <a:ext cx="16105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effectLst/>
              </a:rPr>
              <a:t>Adapted from</a:t>
            </a:r>
            <a:r>
              <a:rPr lang="en-US" sz="1400" b="0" i="1" dirty="0">
                <a:effectLst/>
              </a:rPr>
              <a:t> The Demonic Male (Mariner Books, 1997</a:t>
            </a:r>
            <a:r>
              <a:rPr lang="en-US" sz="1400" b="0" dirty="0">
                <a:effectLst/>
              </a:rPr>
              <a:t>) by Richard Wrangham</a:t>
            </a:r>
            <a:endParaRPr lang="en-US" sz="1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FADC2B-D92D-53E4-EED9-933C601767C2}"/>
              </a:ext>
            </a:extLst>
          </p:cNvPr>
          <p:cNvSpPr/>
          <p:nvPr/>
        </p:nvSpPr>
        <p:spPr>
          <a:xfrm>
            <a:off x="1670054" y="2213264"/>
            <a:ext cx="644237" cy="8728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15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0D581-0601-72F3-C578-883E2385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8F7F-6125-E885-4695-8B01DD0C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Phylogeny – the tree of life 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7B51315-677F-5905-E4B9-D8272076A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CB12E26-E27A-D7C8-C71C-ECE2802F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pic>
        <p:nvPicPr>
          <p:cNvPr id="8" name="Picture 2" descr="The origin of Metazoa: a unicellular perspective | Nature Reviews Genetics">
            <a:extLst>
              <a:ext uri="{FF2B5EF4-FFF2-40B4-BE49-F238E27FC236}">
                <a16:creationId xmlns:a16="http://schemas.microsoft.com/office/drawing/2014/main" id="{DFECC68F-C6E9-8436-7409-13589908C7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5"/>
          <a:stretch/>
        </p:blipFill>
        <p:spPr bwMode="auto">
          <a:xfrm>
            <a:off x="411009" y="927280"/>
            <a:ext cx="4823557" cy="417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F1E9AD-6A52-2EDB-7E2D-012BF060D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589"/>
          <a:stretch/>
        </p:blipFill>
        <p:spPr>
          <a:xfrm>
            <a:off x="6682847" y="927280"/>
            <a:ext cx="5233931" cy="4097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E7E5FC-90C2-0913-A98E-3D8D23F78622}"/>
              </a:ext>
            </a:extLst>
          </p:cNvPr>
          <p:cNvSpPr txBox="1"/>
          <p:nvPr/>
        </p:nvSpPr>
        <p:spPr>
          <a:xfrm>
            <a:off x="93518" y="5977918"/>
            <a:ext cx="37973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Side </a:t>
            </a:r>
            <a:r>
              <a:rPr lang="de-DE" sz="1100" dirty="0" err="1"/>
              <a:t>note</a:t>
            </a:r>
            <a:r>
              <a:rPr lang="de-DE" sz="1100" dirty="0"/>
              <a:t>: </a:t>
            </a:r>
            <a:r>
              <a:rPr lang="de-DE" sz="1100" dirty="0" err="1"/>
              <a:t>Unrooted</a:t>
            </a:r>
            <a:r>
              <a:rPr lang="de-DE" sz="1100" dirty="0"/>
              <a:t>, </a:t>
            </a:r>
            <a:r>
              <a:rPr lang="de-DE" sz="1100" dirty="0" err="1"/>
              <a:t>partially</a:t>
            </a:r>
            <a:r>
              <a:rPr lang="de-DE" sz="1100" dirty="0"/>
              <a:t> </a:t>
            </a:r>
            <a:r>
              <a:rPr lang="de-DE" sz="1100" dirty="0" err="1"/>
              <a:t>unresolved</a:t>
            </a:r>
            <a:r>
              <a:rPr lang="de-DE" sz="1100" dirty="0"/>
              <a:t> </a:t>
            </a:r>
            <a:r>
              <a:rPr lang="de-DE" sz="1100" dirty="0" err="1"/>
              <a:t>cladogram</a:t>
            </a:r>
            <a:r>
              <a:rPr lang="de-DE" sz="1100" dirty="0"/>
              <a:t> </a:t>
            </a:r>
            <a:r>
              <a:rPr lang="de-DE" sz="1100" dirty="0" err="1"/>
              <a:t>showing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branching</a:t>
            </a:r>
            <a:r>
              <a:rPr lang="de-DE" sz="1100" dirty="0"/>
              <a:t> </a:t>
            </a:r>
            <a:r>
              <a:rPr lang="de-DE" sz="1100" dirty="0" err="1"/>
              <a:t>order</a:t>
            </a:r>
            <a:r>
              <a:rPr lang="de-DE" sz="1100" dirty="0"/>
              <a:t> and </a:t>
            </a:r>
            <a:r>
              <a:rPr lang="de-DE" sz="1100" dirty="0" err="1"/>
              <a:t>evolution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multicellular</a:t>
            </a:r>
            <a:r>
              <a:rPr lang="de-DE" sz="1100" dirty="0"/>
              <a:t> </a:t>
            </a:r>
            <a:r>
              <a:rPr lang="de-DE" sz="1100" dirty="0" err="1"/>
              <a:t>organisms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274B0-1BDB-2510-7D51-C741B65BBC8E}"/>
              </a:ext>
            </a:extLst>
          </p:cNvPr>
          <p:cNvSpPr txBox="1"/>
          <p:nvPr/>
        </p:nvSpPr>
        <p:spPr>
          <a:xfrm>
            <a:off x="1783773" y="4863777"/>
            <a:ext cx="48235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/>
              <a:t>Sebé-Pedrós</a:t>
            </a:r>
            <a:r>
              <a:rPr lang="de-DE" sz="1400" dirty="0"/>
              <a:t> et al., 2017, </a:t>
            </a:r>
            <a:r>
              <a:rPr lang="de-DE" sz="1400" i="1" dirty="0"/>
              <a:t>Nat. Rev. Genet.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F9AF6-30AE-3ECD-F804-CD82661FBFBC}"/>
              </a:ext>
            </a:extLst>
          </p:cNvPr>
          <p:cNvSpPr txBox="1"/>
          <p:nvPr/>
        </p:nvSpPr>
        <p:spPr>
          <a:xfrm>
            <a:off x="10581409" y="5216563"/>
            <a:ext cx="16105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effectLst/>
              </a:rPr>
              <a:t>Adapted from</a:t>
            </a:r>
            <a:r>
              <a:rPr lang="en-US" sz="1400" b="0" i="1" dirty="0">
                <a:effectLst/>
              </a:rPr>
              <a:t> The Demonic Male (Mariner Books, 1997</a:t>
            </a:r>
            <a:r>
              <a:rPr lang="en-US" sz="1400" b="0" dirty="0">
                <a:effectLst/>
              </a:rPr>
              <a:t>) by Richard Wrangham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02AA16-AF24-C754-FED7-073AD890CBD0}"/>
              </a:ext>
            </a:extLst>
          </p:cNvPr>
          <p:cNvSpPr txBox="1"/>
          <p:nvPr/>
        </p:nvSpPr>
        <p:spPr>
          <a:xfrm>
            <a:off x="6096000" y="5087479"/>
            <a:ext cx="435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MRCA = Most </a:t>
            </a:r>
            <a:r>
              <a:rPr lang="de-DE" b="1" dirty="0" err="1">
                <a:solidFill>
                  <a:srgbClr val="FF0000"/>
                </a:solidFill>
              </a:rPr>
              <a:t>Recent</a:t>
            </a:r>
            <a:r>
              <a:rPr lang="de-DE" b="1" dirty="0">
                <a:solidFill>
                  <a:srgbClr val="FF0000"/>
                </a:solidFill>
              </a:rPr>
              <a:t> Common </a:t>
            </a:r>
            <a:r>
              <a:rPr lang="de-DE" b="1" dirty="0" err="1">
                <a:solidFill>
                  <a:srgbClr val="FF0000"/>
                </a:solidFill>
              </a:rPr>
              <a:t>Ancestor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E093B2-181F-17C5-55D4-E7A11D17E646}"/>
              </a:ext>
            </a:extLst>
          </p:cNvPr>
          <p:cNvSpPr txBox="1"/>
          <p:nvPr/>
        </p:nvSpPr>
        <p:spPr>
          <a:xfrm>
            <a:off x="8921745" y="6278000"/>
            <a:ext cx="3797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Side </a:t>
            </a:r>
            <a:r>
              <a:rPr lang="de-DE" sz="1100" dirty="0" err="1"/>
              <a:t>note</a:t>
            </a:r>
            <a:r>
              <a:rPr lang="de-DE" sz="1100" dirty="0"/>
              <a:t>: This </a:t>
            </a:r>
            <a:r>
              <a:rPr lang="de-DE" sz="1100" dirty="0" err="1"/>
              <a:t>is</a:t>
            </a:r>
            <a:r>
              <a:rPr lang="de-DE" sz="1100" dirty="0"/>
              <a:t> a </a:t>
            </a:r>
            <a:r>
              <a:rPr lang="de-DE" sz="1100" dirty="0" err="1"/>
              <a:t>rooted</a:t>
            </a:r>
            <a:r>
              <a:rPr lang="de-DE" sz="1100" dirty="0"/>
              <a:t>, </a:t>
            </a:r>
            <a:r>
              <a:rPr lang="de-DE" sz="1100" dirty="0" err="1"/>
              <a:t>resolved</a:t>
            </a:r>
            <a:r>
              <a:rPr lang="de-DE" sz="1100" dirty="0"/>
              <a:t> </a:t>
            </a:r>
            <a:r>
              <a:rPr lang="de-DE" sz="1100" dirty="0" err="1"/>
              <a:t>chronogram</a:t>
            </a:r>
            <a:endParaRPr lang="en-US" sz="1100" dirty="0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6F5061C-F3A6-2B6A-3DDE-E1F52B08A0C3}"/>
              </a:ext>
            </a:extLst>
          </p:cNvPr>
          <p:cNvSpPr/>
          <p:nvPr/>
        </p:nvSpPr>
        <p:spPr>
          <a:xfrm rot="16200000">
            <a:off x="7756194" y="151997"/>
            <a:ext cx="322118" cy="174691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C906B5-E4A3-D02D-A137-85D684D742F7}"/>
              </a:ext>
            </a:extLst>
          </p:cNvPr>
          <p:cNvSpPr txBox="1"/>
          <p:nvPr/>
        </p:nvSpPr>
        <p:spPr>
          <a:xfrm>
            <a:off x="7637240" y="613885"/>
            <a:ext cx="56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Pan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347ED78-E294-83F9-F220-608772526C08}"/>
              </a:ext>
            </a:extLst>
          </p:cNvPr>
          <p:cNvSpPr/>
          <p:nvPr/>
        </p:nvSpPr>
        <p:spPr>
          <a:xfrm rot="16200000">
            <a:off x="9287741" y="553750"/>
            <a:ext cx="322118" cy="94341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1B678-C30F-FC9D-B9A1-B6F3BE73BFCF}"/>
              </a:ext>
            </a:extLst>
          </p:cNvPr>
          <p:cNvSpPr txBox="1"/>
          <p:nvPr/>
        </p:nvSpPr>
        <p:spPr>
          <a:xfrm>
            <a:off x="9049491" y="595592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Homo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36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13B397D-D41F-492E-ABE2-B3390F73867D}" type="slidenum">
              <a:rPr lang="cs-CZ" smtClean="0"/>
              <a:pPr>
                <a:spcAft>
                  <a:spcPts val="600"/>
                </a:spcAft>
              </a:pPr>
              <a:t>4</a:t>
            </a:fld>
            <a:endParaRPr lang="cs-CZ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E1F2CF4-154A-9F62-A706-AEDEC279855E}"/>
              </a:ext>
            </a:extLst>
          </p:cNvPr>
          <p:cNvSpPr txBox="1">
            <a:spLocks/>
          </p:cNvSpPr>
          <p:nvPr/>
        </p:nvSpPr>
        <p:spPr>
          <a:xfrm>
            <a:off x="1223736" y="1869392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biodiversity came to be?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775A62-2F23-70D0-2CAF-054B218B8004}"/>
              </a:ext>
            </a:extLst>
          </p:cNvPr>
          <p:cNvSpPr txBox="1">
            <a:spLocks/>
          </p:cNvSpPr>
          <p:nvPr/>
        </p:nvSpPr>
        <p:spPr>
          <a:xfrm>
            <a:off x="1252765" y="473460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tint val="75000"/>
                  </a:schemeClr>
                </a:solidFill>
              </a:rPr>
              <a:t>Biodiversity through geological time</a:t>
            </a:r>
            <a:endParaRPr lang="cs-CZ" sz="24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61F2E-C668-B72D-7DAD-456C8D41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phylogenetic tree?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FCF690F-D610-9037-71DF-F9249C14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7497127-2BE1-9DFB-D0E5-B1219E5E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76335D-48B7-B55A-BD43-A4AB1990FA1D}"/>
              </a:ext>
            </a:extLst>
          </p:cNvPr>
          <p:cNvGrpSpPr/>
          <p:nvPr/>
        </p:nvGrpSpPr>
        <p:grpSpPr>
          <a:xfrm>
            <a:off x="641056" y="2423210"/>
            <a:ext cx="2170969" cy="1667010"/>
            <a:chOff x="611560" y="3014000"/>
            <a:chExt cx="3198440" cy="28404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9F7110-1CA8-A626-613D-0435B01E4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" t="596" r="9243"/>
            <a:stretch/>
          </p:blipFill>
          <p:spPr bwMode="auto">
            <a:xfrm>
              <a:off x="826230" y="3014000"/>
              <a:ext cx="2983770" cy="2840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17E3AC-F91B-13CF-76F9-3A2685CDCCBF}"/>
                </a:ext>
              </a:extLst>
            </p:cNvPr>
            <p:cNvSpPr/>
            <p:nvPr/>
          </p:nvSpPr>
          <p:spPr>
            <a:xfrm>
              <a:off x="755576" y="3717032"/>
              <a:ext cx="432048" cy="432048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246F25-83EE-8376-17E1-3236196957E7}"/>
                </a:ext>
              </a:extLst>
            </p:cNvPr>
            <p:cNvSpPr/>
            <p:nvPr/>
          </p:nvSpPr>
          <p:spPr>
            <a:xfrm>
              <a:off x="611560" y="5301208"/>
              <a:ext cx="432048" cy="288032"/>
            </a:xfrm>
            <a:prstGeom prst="rect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ED5449-371B-B469-DE5A-16F147D9A6E3}"/>
              </a:ext>
            </a:extLst>
          </p:cNvPr>
          <p:cNvGrpSpPr/>
          <p:nvPr/>
        </p:nvGrpSpPr>
        <p:grpSpPr>
          <a:xfrm>
            <a:off x="2830900" y="1008149"/>
            <a:ext cx="4290375" cy="5058353"/>
            <a:chOff x="2811236" y="762343"/>
            <a:chExt cx="4290375" cy="50583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C7B984-E185-8AF7-0FFE-890635A7BC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2" r="17752"/>
            <a:stretch/>
          </p:blipFill>
          <p:spPr bwMode="auto">
            <a:xfrm>
              <a:off x="4881184" y="762343"/>
              <a:ext cx="1395771" cy="227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2A490CC5-1A98-FE09-BA6D-5D5580442F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1236" y="835205"/>
              <a:ext cx="2431328" cy="104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9pPr>
            </a:lstStyle>
            <a:p>
              <a:pPr eaLnBrk="1" hangingPunct="1"/>
              <a:r>
                <a:rPr lang="nl-NL" sz="1800" dirty="0" err="1">
                  <a:solidFill>
                    <a:schemeClr val="tx1"/>
                  </a:solidFill>
                  <a:latin typeface="+mn-lt"/>
                </a:rPr>
                <a:t>Individual</a:t>
              </a:r>
              <a:endParaRPr lang="en-US" sz="18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41AB6DFD-3192-1674-C3E6-FF0565B03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0566" y="3064555"/>
              <a:ext cx="2431328" cy="104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9pPr>
            </a:lstStyle>
            <a:p>
              <a:pPr eaLnBrk="1" hangingPunct="1"/>
              <a:r>
                <a:rPr lang="nl-NL" sz="1800" dirty="0">
                  <a:solidFill>
                    <a:schemeClr val="tx1"/>
                  </a:solidFill>
                  <a:latin typeface="+mn-lt"/>
                </a:rPr>
                <a:t>Species</a:t>
              </a:r>
              <a:endParaRPr lang="en-US" sz="1800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B8419947-1E44-6233-AE2D-F1C053B40F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5"/>
            <a:stretch/>
          </p:blipFill>
          <p:spPr bwMode="auto">
            <a:xfrm>
              <a:off x="4816899" y="1948795"/>
              <a:ext cx="2284712" cy="2387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284FD063-6B91-94EF-5B6F-9BB5100EC8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4"/>
            <a:stretch/>
          </p:blipFill>
          <p:spPr bwMode="auto">
            <a:xfrm>
              <a:off x="4862138" y="3242491"/>
              <a:ext cx="2234612" cy="2578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D158D084-652D-15AB-E4BA-34B0F0A3A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5482" y="1860103"/>
              <a:ext cx="2431328" cy="104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9pPr>
            </a:lstStyle>
            <a:p>
              <a:pPr eaLnBrk="1" hangingPunct="1"/>
              <a:r>
                <a:rPr lang="nl-NL" sz="1800" dirty="0" err="1">
                  <a:solidFill>
                    <a:schemeClr val="tx1"/>
                  </a:solidFill>
                  <a:latin typeface="+mn-lt"/>
                </a:rPr>
                <a:t>Population</a:t>
              </a:r>
              <a:endParaRPr lang="en-US" sz="18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E735CFCB-7073-03A3-C251-7C8939C63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4139" y="4121523"/>
              <a:ext cx="2431328" cy="1043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  <a:ea typeface="ＭＳ Ｐゴシック" charset="0"/>
                  <a:cs typeface="ＭＳ Ｐゴシック" charset="0"/>
                </a:defRPr>
              </a:lvl5pPr>
              <a:lvl6pPr marL="4572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6pPr>
              <a:lvl7pPr marL="9144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7pPr>
              <a:lvl8pPr marL="13716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8pPr>
              <a:lvl9pPr marL="1828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2"/>
                  </a:solidFill>
                  <a:latin typeface="Garamond" pitchFamily="18" charset="0"/>
                </a:defRPr>
              </a:lvl9pPr>
            </a:lstStyle>
            <a:p>
              <a:pPr eaLnBrk="1" hangingPunct="1"/>
              <a:r>
                <a:rPr lang="nl-NL" sz="1800" dirty="0">
                  <a:solidFill>
                    <a:schemeClr val="tx1"/>
                  </a:solidFill>
                  <a:latin typeface="+mn-lt"/>
                </a:rPr>
                <a:t>Phylogeny</a:t>
              </a:r>
              <a:endParaRPr lang="en-US" sz="1800" dirty="0">
                <a:solidFill>
                  <a:schemeClr val="tx1"/>
                </a:solidFill>
                <a:latin typeface="+mn-lt"/>
              </a:endParaRPr>
            </a:p>
          </p:txBody>
        </p:sp>
      </p:grp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6AF8411-1425-7201-607E-3DE1996DB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188" y="1969654"/>
            <a:ext cx="3710047" cy="359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2500AF-0BBC-D001-8683-2857476B56DD}"/>
              </a:ext>
            </a:extLst>
          </p:cNvPr>
          <p:cNvSpPr txBox="1"/>
          <p:nvPr/>
        </p:nvSpPr>
        <p:spPr>
          <a:xfrm>
            <a:off x="8239991" y="5359999"/>
            <a:ext cx="3650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Darwin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 </a:t>
            </a:r>
            <a:r>
              <a:rPr lang="de-DE" b="1" dirty="0"/>
              <a:t>„</a:t>
            </a:r>
            <a:r>
              <a:rPr lang="de-DE" b="1" dirty="0" err="1"/>
              <a:t>coral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life</a:t>
            </a:r>
            <a:r>
              <a:rPr lang="de-DE" b="1" dirty="0"/>
              <a:t>“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metaphor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00D5-AE88-FEC4-D1E2-7A886FB4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read a phylogeny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EB25C6A-CCD6-F240-AF83-08DC36000A8E}"/>
              </a:ext>
            </a:extLst>
          </p:cNvPr>
          <p:cNvGrpSpPr/>
          <p:nvPr/>
        </p:nvGrpSpPr>
        <p:grpSpPr>
          <a:xfrm>
            <a:off x="1645920" y="1102216"/>
            <a:ext cx="8064959" cy="5179678"/>
            <a:chOff x="540026" y="957837"/>
            <a:chExt cx="8064959" cy="5179678"/>
          </a:xfrm>
        </p:grpSpPr>
        <p:sp>
          <p:nvSpPr>
            <p:cNvPr id="4" name="Text Box 2">
              <a:extLst>
                <a:ext uri="{FF2B5EF4-FFF2-40B4-BE49-F238E27FC236}">
                  <a16:creationId xmlns:a16="http://schemas.microsoft.com/office/drawing/2014/main" id="{C42CB76B-E757-2EE2-68A9-ECF9C20E2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026" y="4557952"/>
              <a:ext cx="2117725" cy="984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dirty="0">
                  <a:ea typeface="Garamond" charset="0"/>
                  <a:cs typeface="Garamond" charset="0"/>
                </a:rPr>
                <a:t>Ancestral Node</a:t>
              </a:r>
              <a:r>
                <a:rPr lang="en-US" sz="2000" dirty="0">
                  <a:ea typeface="Garamond" charset="0"/>
                  <a:cs typeface="Garamond" charset="0"/>
                </a:rPr>
                <a:t> </a:t>
              </a:r>
            </a:p>
            <a:p>
              <a:pPr algn="ctr"/>
              <a:r>
                <a:rPr lang="en-US" sz="1800" dirty="0">
                  <a:ea typeface="Garamond" charset="0"/>
                  <a:cs typeface="Garamond" charset="0"/>
                </a:rPr>
                <a:t>or</a:t>
              </a:r>
              <a:r>
                <a:rPr lang="en-US" sz="2000" dirty="0">
                  <a:ea typeface="Garamond" charset="0"/>
                  <a:cs typeface="Garamond" charset="0"/>
                </a:rPr>
                <a:t> </a:t>
              </a:r>
              <a:r>
                <a:rPr lang="en-US" sz="2000" b="1" dirty="0">
                  <a:ea typeface="Garamond" charset="0"/>
                  <a:cs typeface="Garamond" charset="0"/>
                </a:rPr>
                <a:t>root</a:t>
              </a:r>
              <a:r>
                <a:rPr lang="en-US" sz="2000" dirty="0">
                  <a:ea typeface="Garamond" charset="0"/>
                  <a:cs typeface="Garamond" charset="0"/>
                </a:rPr>
                <a:t> </a:t>
              </a:r>
              <a:r>
                <a:rPr lang="en-US" sz="1800" dirty="0">
                  <a:ea typeface="Garamond" charset="0"/>
                  <a:cs typeface="Garamond" charset="0"/>
                </a:rPr>
                <a:t>of </a:t>
              </a:r>
            </a:p>
            <a:p>
              <a:pPr algn="ctr"/>
              <a:r>
                <a:rPr lang="en-US" sz="1800" dirty="0">
                  <a:ea typeface="Garamond" charset="0"/>
                  <a:cs typeface="Garamond" charset="0"/>
                </a:rPr>
                <a:t>the tree</a:t>
              </a:r>
            </a:p>
          </p:txBody>
        </p:sp>
        <p:sp>
          <p:nvSpPr>
            <p:cNvPr id="5" name="Text Box 3">
              <a:extLst>
                <a:ext uri="{FF2B5EF4-FFF2-40B4-BE49-F238E27FC236}">
                  <a16:creationId xmlns:a16="http://schemas.microsoft.com/office/drawing/2014/main" id="{8AF3722C-8723-438A-29D7-DF4873032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9489" y="4946890"/>
              <a:ext cx="2978150" cy="1190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dirty="0">
                  <a:ea typeface="Garamond" charset="0"/>
                  <a:cs typeface="Garamond" charset="0"/>
                </a:rPr>
                <a:t>Internal Nodes or</a:t>
              </a:r>
            </a:p>
            <a:p>
              <a:pPr algn="ctr"/>
              <a:r>
                <a:rPr lang="en-US" sz="1800" b="1" dirty="0">
                  <a:ea typeface="Garamond" charset="0"/>
                  <a:cs typeface="Garamond" charset="0"/>
                </a:rPr>
                <a:t>Divergence Points </a:t>
              </a:r>
              <a:r>
                <a:rPr lang="en-US" sz="1800" dirty="0">
                  <a:ea typeface="Garamond" charset="0"/>
                  <a:cs typeface="Garamond" charset="0"/>
                </a:rPr>
                <a:t>(represent hypothetical ancestors of the taxa)</a:t>
              </a:r>
            </a:p>
          </p:txBody>
        </p:sp>
        <p:sp>
          <p:nvSpPr>
            <p:cNvPr id="6" name="Text Box 4">
              <a:extLst>
                <a:ext uri="{FF2B5EF4-FFF2-40B4-BE49-F238E27FC236}">
                  <a16:creationId xmlns:a16="http://schemas.microsoft.com/office/drawing/2014/main" id="{AEE55FA3-ECEB-48C9-B5B9-AD9A325C2B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401" y="1851265"/>
              <a:ext cx="1376852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ea typeface="Garamond" charset="0"/>
                  <a:cs typeface="Garamond" charset="0"/>
                </a:rPr>
                <a:t>Branches or</a:t>
              </a:r>
            </a:p>
            <a:p>
              <a:r>
                <a:rPr lang="en-US" sz="1800" dirty="0">
                  <a:ea typeface="Garamond" charset="0"/>
                  <a:cs typeface="Garamond" charset="0"/>
                </a:rPr>
                <a:t>  </a:t>
              </a:r>
              <a:r>
                <a:rPr lang="en-US" sz="1800" b="1" dirty="0">
                  <a:ea typeface="Garamond" charset="0"/>
                  <a:cs typeface="Garamond" charset="0"/>
                </a:rPr>
                <a:t>Lineages</a:t>
              </a: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22401B3C-FE0A-DD77-0582-5AD58F12F5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0001" y="957837"/>
              <a:ext cx="1819321" cy="923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ea typeface="Garamond" charset="0"/>
                  <a:cs typeface="Garamond" charset="0"/>
                </a:rPr>
                <a:t>Terminal Nodes or </a:t>
              </a:r>
              <a:r>
                <a:rPr lang="en-US" sz="1800" b="1" dirty="0">
                  <a:ea typeface="Garamond" charset="0"/>
                  <a:cs typeface="Garamond" charset="0"/>
                </a:rPr>
                <a:t>present-day taxa </a:t>
              </a:r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A5F728E7-C5C9-793D-2F35-A7BBB82A84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91201" y="3402252"/>
              <a:ext cx="2522538" cy="28733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3FAF3B3-073E-0D38-E6AA-AF06037CF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401" y="2351327"/>
              <a:ext cx="3927475" cy="2693988"/>
            </a:xfrm>
            <a:custGeom>
              <a:avLst/>
              <a:gdLst>
                <a:gd name="T0" fmla="*/ 2107 w 2112"/>
                <a:gd name="T1" fmla="*/ 0 h 1413"/>
                <a:gd name="T2" fmla="*/ 0 w 2112"/>
                <a:gd name="T3" fmla="*/ 885 h 1413"/>
                <a:gd name="T4" fmla="*/ 2112 w 2112"/>
                <a:gd name="T5" fmla="*/ 1413 h 1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2" h="1413">
                  <a:moveTo>
                    <a:pt x="2107" y="0"/>
                  </a:moveTo>
                  <a:lnTo>
                    <a:pt x="0" y="885"/>
                  </a:lnTo>
                  <a:lnTo>
                    <a:pt x="2112" y="141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cxnSp>
          <p:nvCxnSpPr>
            <p:cNvPr id="10" name="AutoShape 9">
              <a:extLst>
                <a:ext uri="{FF2B5EF4-FFF2-40B4-BE49-F238E27FC236}">
                  <a16:creationId xmlns:a16="http://schemas.microsoft.com/office/drawing/2014/main" id="{E6CC8E09-7874-F1F7-A689-058F270B6A54}"/>
                </a:ext>
              </a:extLst>
            </p:cNvPr>
            <p:cNvCxnSpPr>
              <a:cxnSpLocks noChangeShapeType="1"/>
              <a:stCxn id="9" idx="1"/>
            </p:cNvCxnSpPr>
            <p:nvPr/>
          </p:nvCxnSpPr>
          <p:spPr bwMode="auto">
            <a:xfrm flipH="1">
              <a:off x="1627464" y="4038840"/>
              <a:ext cx="501650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5ACA668B-3B45-E0A5-A4A3-9CD3FBB27D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92851" y="4313477"/>
              <a:ext cx="1978025" cy="2127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55701D3-8517-A157-130C-2A478C8A8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3076" y="3946765"/>
              <a:ext cx="179388" cy="18256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985D057-B1A5-B08E-0BD1-56990644F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2364" y="4450002"/>
              <a:ext cx="179387" cy="18256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D026CA-66AC-62A9-A7B7-98F173D4A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701" y="3337165"/>
              <a:ext cx="177800" cy="18256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F721A8-5358-AB95-32D5-016EFF801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401" y="4969115"/>
              <a:ext cx="177800" cy="18256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153CDF-C74A-CE05-7D79-7FC1D5A25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401" y="4221402"/>
              <a:ext cx="177800" cy="18256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78021338-2113-A6DF-62E0-E369159E2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2001" y="3024427"/>
              <a:ext cx="1171575" cy="5127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7BF811D-35D9-7052-3AB3-388E0512A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1514" y="3459402"/>
              <a:ext cx="177800" cy="18256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C59AA04-6BF6-90D3-D756-8F0168110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876" y="3581640"/>
              <a:ext cx="180975" cy="18256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E5BFE74-3969-B2D4-9E6B-AE1A5489B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7701" y="2927590"/>
              <a:ext cx="177800" cy="18256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E135ABB-A54B-D2AE-3649-2A0A6F20A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401" y="2208452"/>
              <a:ext cx="177800" cy="18256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E55D617F-6F65-ABCD-3E3E-9668ED90A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9326" y="2046527"/>
              <a:ext cx="38664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8080"/>
                  </a:solidFill>
                  <a:ea typeface="Garamond" charset="0"/>
                  <a:cs typeface="Garamond" charset="0"/>
                </a:rPr>
                <a:t>A</a:t>
              </a:r>
              <a:endParaRPr lang="en-US" sz="1800" b="1" dirty="0">
                <a:solidFill>
                  <a:srgbClr val="008080"/>
                </a:solidFill>
                <a:ea typeface="Garamond" charset="0"/>
                <a:cs typeface="Garamond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5258AE4B-2EAA-10DB-23BC-ADAC2C88CF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6626" y="2756140"/>
              <a:ext cx="37542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3"/>
                  </a:solidFill>
                  <a:ea typeface="Garamond" charset="0"/>
                  <a:cs typeface="Garamond" charset="0"/>
                </a:rPr>
                <a:t>B</a:t>
              </a: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2F1B48E6-0272-B091-97B6-3526C3280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6626" y="3457815"/>
              <a:ext cx="404813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ea typeface="Garamond" charset="0"/>
                  <a:cs typeface="Garamond" charset="0"/>
                </a:rPr>
                <a:t>C</a:t>
              </a:r>
            </a:p>
          </p:txBody>
        </p:sp>
        <p:sp>
          <p:nvSpPr>
            <p:cNvPr id="25" name="Text Box 24">
              <a:extLst>
                <a:ext uri="{FF2B5EF4-FFF2-40B4-BE49-F238E27FC236}">
                  <a16:creationId xmlns:a16="http://schemas.microsoft.com/office/drawing/2014/main" id="{2674C842-6723-37A0-468E-F86A93F755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8214" y="4069002"/>
              <a:ext cx="402674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5"/>
                  </a:solidFill>
                  <a:ea typeface="Garamond" charset="0"/>
                  <a:cs typeface="Garamond" charset="0"/>
                </a:rPr>
                <a:t>D</a:t>
              </a:r>
            </a:p>
          </p:txBody>
        </p:sp>
        <p:sp>
          <p:nvSpPr>
            <p:cNvPr id="26" name="Text Box 25">
              <a:extLst>
                <a:ext uri="{FF2B5EF4-FFF2-40B4-BE49-F238E27FC236}">
                  <a16:creationId xmlns:a16="http://schemas.microsoft.com/office/drawing/2014/main" id="{4B93DD8B-A8E3-B22F-3839-8B96148A9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6151" y="4846877"/>
              <a:ext cx="36099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ea typeface="Garamond" charset="0"/>
                  <a:cs typeface="Garamond" charset="0"/>
                </a:rPr>
                <a:t>E</a:t>
              </a:r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8974F3F7-DDD3-67B4-C7BF-C0538E3AC6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0351" y="4156315"/>
              <a:ext cx="261938" cy="3873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B7BF27FE-4E0C-7BCD-9346-3B9B61AC1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726" y="3573702"/>
              <a:ext cx="0" cy="1320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id="{BC8DEFDC-0F36-272F-2502-43D6409D57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0139" y="4661140"/>
              <a:ext cx="68262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A5F2EF3A-02F4-E111-C5D1-AAF733FA1B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751" y="3656252"/>
              <a:ext cx="450850" cy="12366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6963ADD8-54F1-282D-962C-95E095DBD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1364" y="2513252"/>
              <a:ext cx="520700" cy="1066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A315CEC3-EB14-720D-1A4A-F6BFC42B8F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2839" y="2513252"/>
              <a:ext cx="1641475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48951E85-F0F5-8BA1-AA1A-C2E5F89A66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5901" y="2360852"/>
              <a:ext cx="149225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2AD9ECF2-E5A4-C68A-319F-3FE918B1B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0726" y="1878252"/>
              <a:ext cx="0" cy="254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>
                <a:ea typeface="Garamond" charset="0"/>
                <a:cs typeface="Garamond" charset="0"/>
              </a:endParaRPr>
            </a:p>
          </p:txBody>
        </p:sp>
        <p:sp>
          <p:nvSpPr>
            <p:cNvPr id="35" name="Text Box 36">
              <a:extLst>
                <a:ext uri="{FF2B5EF4-FFF2-40B4-BE49-F238E27FC236}">
                  <a16:creationId xmlns:a16="http://schemas.microsoft.com/office/drawing/2014/main" id="{0748FA25-7EFB-1C3A-5FB9-A12C87EE82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3550" y="2710169"/>
              <a:ext cx="1591435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800" dirty="0">
                  <a:ea typeface="Garamond" charset="0"/>
                  <a:cs typeface="Garamond" charset="0"/>
                </a:rPr>
                <a:t>Represent the</a:t>
              </a:r>
            </a:p>
            <a:p>
              <a:r>
                <a:rPr lang="en-US" sz="1800" b="1" dirty="0">
                  <a:ea typeface="Garamond" charset="0"/>
                  <a:cs typeface="Garamond" charset="0"/>
                </a:rPr>
                <a:t>taxa</a:t>
              </a:r>
              <a:r>
                <a:rPr lang="en-US" sz="1800" dirty="0">
                  <a:ea typeface="Garamond" charset="0"/>
                  <a:cs typeface="Garamond" charset="0"/>
                </a:rPr>
                <a:t> (genes,</a:t>
              </a:r>
            </a:p>
            <a:p>
              <a:r>
                <a:rPr lang="en-US" sz="1800" dirty="0">
                  <a:ea typeface="Garamond" charset="0"/>
                  <a:cs typeface="Garamond" charset="0"/>
                </a:rPr>
                <a:t>populations,</a:t>
              </a:r>
            </a:p>
            <a:p>
              <a:r>
                <a:rPr lang="en-US" sz="1800" dirty="0">
                  <a:ea typeface="Garamond" charset="0"/>
                  <a:cs typeface="Garamond" charset="0"/>
                </a:rPr>
                <a:t>species, etc.)</a:t>
              </a:r>
            </a:p>
            <a:p>
              <a:r>
                <a:rPr lang="en-US" sz="1800" dirty="0">
                  <a:ea typeface="Garamond" charset="0"/>
                  <a:cs typeface="Garamond" charset="0"/>
                </a:rPr>
                <a:t>used to infer</a:t>
              </a:r>
            </a:p>
            <a:p>
              <a:r>
                <a:rPr lang="en-US" sz="1800" dirty="0">
                  <a:ea typeface="Garamond" charset="0"/>
                  <a:cs typeface="Garamond" charset="0"/>
                </a:rPr>
                <a:t>the phylogeny </a:t>
              </a:r>
            </a:p>
          </p:txBody>
        </p:sp>
      </p:grpSp>
      <p:sp>
        <p:nvSpPr>
          <p:cNvPr id="39" name="Footer Placeholder 4">
            <a:extLst>
              <a:ext uri="{FF2B5EF4-FFF2-40B4-BE49-F238E27FC236}">
                <a16:creationId xmlns:a16="http://schemas.microsoft.com/office/drawing/2014/main" id="{14874BFE-ACE0-43DD-7D9B-A07E3BA0D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12FC92FC-39B4-CA6D-483C-21BC5DA1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3131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58E9-D6B9-627F-616E-E319451F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</a:t>
            </a:r>
            <a:r>
              <a:rPr lang="en-US" i="1" dirty="0"/>
              <a:t>vs.</a:t>
            </a:r>
            <a:r>
              <a:rPr lang="en-US" dirty="0"/>
              <a:t> evolutionary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46555-13A5-EBC0-68E0-855024BAA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Similarity</a:t>
            </a:r>
            <a:r>
              <a:rPr lang="en-US" dirty="0"/>
              <a:t> and </a:t>
            </a:r>
            <a:r>
              <a:rPr lang="en-US" b="1" dirty="0"/>
              <a:t>Evolutionary relationship </a:t>
            </a:r>
            <a:r>
              <a:rPr lang="en-US" dirty="0"/>
              <a:t> are not the same thing, even though evolutionary relationship is inferred from certain types of similarity: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Similar:</a:t>
            </a:r>
            <a:r>
              <a:rPr lang="en-US" dirty="0"/>
              <a:t> having likeness or resemblance (observation)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Related:</a:t>
            </a:r>
            <a:r>
              <a:rPr lang="en-US" dirty="0"/>
              <a:t> genetically connected (historical fact)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taxa can be very similar without being most closely-related: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B589449-84EC-58B5-AD01-86518C905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943F2B3B-79CA-0A24-C1FC-A46D1C71E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73A547B-2855-C8CC-AEB5-876EEC4FCC03}"/>
              </a:ext>
            </a:extLst>
          </p:cNvPr>
          <p:cNvGrpSpPr/>
          <p:nvPr/>
        </p:nvGrpSpPr>
        <p:grpSpPr>
          <a:xfrm>
            <a:off x="1241159" y="3321518"/>
            <a:ext cx="10367428" cy="2628815"/>
            <a:chOff x="1241159" y="3321518"/>
            <a:chExt cx="10367428" cy="2628815"/>
          </a:xfrm>
        </p:grpSpPr>
        <p:grpSp>
          <p:nvGrpSpPr>
            <p:cNvPr id="4" name="Group 27">
              <a:extLst>
                <a:ext uri="{FF2B5EF4-FFF2-40B4-BE49-F238E27FC236}">
                  <a16:creationId xmlns:a16="http://schemas.microsoft.com/office/drawing/2014/main" id="{C961FC41-AC60-B873-6398-B8FA9489F7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7874" y="3497646"/>
              <a:ext cx="9510713" cy="2452687"/>
              <a:chOff x="531" y="2615"/>
              <a:chExt cx="5991" cy="1545"/>
            </a:xfrm>
          </p:grpSpPr>
          <p:grpSp>
            <p:nvGrpSpPr>
              <p:cNvPr id="5" name="Group 5">
                <a:extLst>
                  <a:ext uri="{FF2B5EF4-FFF2-40B4-BE49-F238E27FC236}">
                    <a16:creationId xmlns:a16="http://schemas.microsoft.com/office/drawing/2014/main" id="{11BB3723-A054-05B1-EAC4-C4DBE81F38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1" y="2615"/>
                <a:ext cx="2779" cy="1545"/>
                <a:chOff x="1355" y="1223"/>
                <a:chExt cx="2779" cy="1545"/>
              </a:xfrm>
            </p:grpSpPr>
            <p:sp>
              <p:nvSpPr>
                <p:cNvPr id="7" name="Line 6">
                  <a:extLst>
                    <a:ext uri="{FF2B5EF4-FFF2-40B4-BE49-F238E27FC236}">
                      <a16:creationId xmlns:a16="http://schemas.microsoft.com/office/drawing/2014/main" id="{A89D2807-8828-13A0-14BA-44F78EB563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164" y="1403"/>
                  <a:ext cx="131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540297BC-8BF8-044D-4A12-262BF9F853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6" y="1760"/>
                  <a:ext cx="204" cy="3"/>
                </a:xfrm>
                <a:custGeom>
                  <a:avLst/>
                  <a:gdLst>
                    <a:gd name="T0" fmla="*/ 204 w 204"/>
                    <a:gd name="T1" fmla="*/ 0 h 3"/>
                    <a:gd name="T2" fmla="*/ 0 w 204"/>
                    <a:gd name="T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04" h="3">
                      <a:moveTo>
                        <a:pt x="204" y="0"/>
                      </a:moveTo>
                      <a:lnTo>
                        <a:pt x="0" y="3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9" name="Line 8">
                  <a:extLst>
                    <a:ext uri="{FF2B5EF4-FFF2-40B4-BE49-F238E27FC236}">
                      <a16:creationId xmlns:a16="http://schemas.microsoft.com/office/drawing/2014/main" id="{3EB38C01-44DE-FA12-9D6A-ABA97924C1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161" y="1405"/>
                  <a:ext cx="0" cy="3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0" name="Line 9">
                  <a:extLst>
                    <a:ext uri="{FF2B5EF4-FFF2-40B4-BE49-F238E27FC236}">
                      <a16:creationId xmlns:a16="http://schemas.microsoft.com/office/drawing/2014/main" id="{80AEAB29-39FA-F660-C307-5D2B9919C8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1" y="1580"/>
                  <a:ext cx="140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EDE4A718-F4E7-BBB8-116A-E633D4C6EC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5" y="2158"/>
                  <a:ext cx="201" cy="2"/>
                </a:xfrm>
                <a:custGeom>
                  <a:avLst/>
                  <a:gdLst>
                    <a:gd name="T0" fmla="*/ 201 w 201"/>
                    <a:gd name="T1" fmla="*/ 2 h 2"/>
                    <a:gd name="T2" fmla="*/ 0 w 201"/>
                    <a:gd name="T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01" h="2">
                      <a:moveTo>
                        <a:pt x="201" y="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2" name="Line 11">
                  <a:extLst>
                    <a:ext uri="{FF2B5EF4-FFF2-40B4-BE49-F238E27FC236}">
                      <a16:creationId xmlns:a16="http://schemas.microsoft.com/office/drawing/2014/main" id="{EE8FFFC9-98F6-9EA6-F42E-2DE18A0380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11" y="1587"/>
                  <a:ext cx="0" cy="56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3" name="Line 12">
                  <a:extLst>
                    <a:ext uri="{FF2B5EF4-FFF2-40B4-BE49-F238E27FC236}">
                      <a16:creationId xmlns:a16="http://schemas.microsoft.com/office/drawing/2014/main" id="{D5F8342D-BCAE-CBBD-DE76-B826747CC1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1427" y="1877"/>
                  <a:ext cx="56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4" name="Freeform 13">
                  <a:extLst>
                    <a:ext uri="{FF2B5EF4-FFF2-40B4-BE49-F238E27FC236}">
                      <a16:creationId xmlns:a16="http://schemas.microsoft.com/office/drawing/2014/main" id="{03083741-B8E8-14B1-FAD0-BFF16FA280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5" y="2664"/>
                  <a:ext cx="1095" cy="1"/>
                </a:xfrm>
                <a:custGeom>
                  <a:avLst/>
                  <a:gdLst>
                    <a:gd name="T0" fmla="*/ 1095 w 1095"/>
                    <a:gd name="T1" fmla="*/ 0 h 1"/>
                    <a:gd name="T2" fmla="*/ 0 w 1095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095" h="1">
                      <a:moveTo>
                        <a:pt x="109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5" name="Freeform 14">
                  <a:extLst>
                    <a:ext uri="{FF2B5EF4-FFF2-40B4-BE49-F238E27FC236}">
                      <a16:creationId xmlns:a16="http://schemas.microsoft.com/office/drawing/2014/main" id="{7BDEF903-81D3-53BD-35E9-50885ADA16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6" y="1876"/>
                  <a:ext cx="1" cy="792"/>
                </a:xfrm>
                <a:custGeom>
                  <a:avLst/>
                  <a:gdLst>
                    <a:gd name="T0" fmla="*/ 0 w 1"/>
                    <a:gd name="T1" fmla="*/ 0 h 672"/>
                    <a:gd name="T2" fmla="*/ 0 w 1"/>
                    <a:gd name="T3" fmla="*/ 672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672">
                      <a:moveTo>
                        <a:pt x="0" y="0"/>
                      </a:moveTo>
                      <a:lnTo>
                        <a:pt x="0" y="672"/>
                      </a:ln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6" name="Text Box 15">
                  <a:extLst>
                    <a:ext uri="{FF2B5EF4-FFF2-40B4-BE49-F238E27FC236}">
                      <a16:creationId xmlns:a16="http://schemas.microsoft.com/office/drawing/2014/main" id="{781C75D6-76F2-0B88-D262-6F29C300CB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37" y="2023"/>
                  <a:ext cx="606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en-US" sz="1800" dirty="0">
                      <a:solidFill>
                        <a:schemeClr val="accent4"/>
                      </a:solidFill>
                      <a:ea typeface="Garamond" charset="0"/>
                      <a:cs typeface="Garamond" charset="0"/>
                    </a:rPr>
                    <a:t>Taxon A</a:t>
                  </a:r>
                </a:p>
              </p:txBody>
            </p:sp>
            <p:sp>
              <p:nvSpPr>
                <p:cNvPr id="17" name="Text Box 16">
                  <a:extLst>
                    <a:ext uri="{FF2B5EF4-FFF2-40B4-BE49-F238E27FC236}">
                      <a16:creationId xmlns:a16="http://schemas.microsoft.com/office/drawing/2014/main" id="{19466A67-B17D-2C6E-2FA6-95AC0D1A6B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7" y="1279"/>
                  <a:ext cx="597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en-US" sz="1800" dirty="0">
                      <a:solidFill>
                        <a:schemeClr val="accent6"/>
                      </a:solidFill>
                      <a:ea typeface="Garamond" charset="0"/>
                      <a:cs typeface="Garamond" charset="0"/>
                    </a:rPr>
                    <a:t>Taxon B</a:t>
                  </a:r>
                </a:p>
              </p:txBody>
            </p:sp>
            <p:sp>
              <p:nvSpPr>
                <p:cNvPr id="18" name="Text Box 17">
                  <a:extLst>
                    <a:ext uri="{FF2B5EF4-FFF2-40B4-BE49-F238E27FC236}">
                      <a16:creationId xmlns:a16="http://schemas.microsoft.com/office/drawing/2014/main" id="{79567D73-24AD-0ACF-FC12-2EFB8EB28E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01" y="1639"/>
                  <a:ext cx="605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en-US" sz="1800" dirty="0">
                      <a:solidFill>
                        <a:schemeClr val="accent5"/>
                      </a:solidFill>
                      <a:ea typeface="Garamond" charset="0"/>
                      <a:cs typeface="Garamond" charset="0"/>
                    </a:rPr>
                    <a:t>Taxon C</a:t>
                  </a:r>
                </a:p>
              </p:txBody>
            </p:sp>
            <p:sp>
              <p:nvSpPr>
                <p:cNvPr id="19" name="Text Box 18">
                  <a:extLst>
                    <a:ext uri="{FF2B5EF4-FFF2-40B4-BE49-F238E27FC236}">
                      <a16:creationId xmlns:a16="http://schemas.microsoft.com/office/drawing/2014/main" id="{C18EE466-C91E-EF23-7373-1C12413AFD6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46" y="2535"/>
                  <a:ext cx="619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just"/>
                  <a:r>
                    <a:rPr lang="en-US" sz="1800" dirty="0">
                      <a:solidFill>
                        <a:schemeClr val="accent3"/>
                      </a:solidFill>
                      <a:ea typeface="Garamond" charset="0"/>
                      <a:cs typeface="Garamond" charset="0"/>
                    </a:rPr>
                    <a:t>Taxon D</a:t>
                  </a:r>
                </a:p>
              </p:txBody>
            </p:sp>
            <p:sp>
              <p:nvSpPr>
                <p:cNvPr id="20" name="Line 19">
                  <a:extLst>
                    <a:ext uri="{FF2B5EF4-FFF2-40B4-BE49-F238E27FC236}">
                      <a16:creationId xmlns:a16="http://schemas.microsoft.com/office/drawing/2014/main" id="{E0DF90A5-7959-8D25-EDE5-93919D4CAF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55" y="2316"/>
                  <a:ext cx="60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21" name="Text Box 20">
                  <a:extLst>
                    <a:ext uri="{FF2B5EF4-FFF2-40B4-BE49-F238E27FC236}">
                      <a16:creationId xmlns:a16="http://schemas.microsoft.com/office/drawing/2014/main" id="{20F1FB36-5DBB-FB3D-61C7-E6B1A65606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90" y="1583"/>
                  <a:ext cx="194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1</a:t>
                  </a:r>
                </a:p>
              </p:txBody>
            </p:sp>
            <p:sp>
              <p:nvSpPr>
                <p:cNvPr id="22" name="Text Box 21">
                  <a:extLst>
                    <a:ext uri="{FF2B5EF4-FFF2-40B4-BE49-F238E27FC236}">
                      <a16:creationId xmlns:a16="http://schemas.microsoft.com/office/drawing/2014/main" id="{0864AE11-80A4-4CDA-9E67-ADE14C728CA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06" y="1415"/>
                  <a:ext cx="162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1</a:t>
                  </a:r>
                  <a:endParaRPr lang="en-US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23" name="Text Box 22">
                  <a:extLst>
                    <a:ext uri="{FF2B5EF4-FFF2-40B4-BE49-F238E27FC236}">
                      <a16:creationId xmlns:a16="http://schemas.microsoft.com/office/drawing/2014/main" id="{BBD2BD19-8073-6F03-7571-D8804EC45E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46" y="1983"/>
                  <a:ext cx="13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1</a:t>
                  </a:r>
                  <a:endParaRPr lang="en-US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24" name="Text Box 23">
                  <a:extLst>
                    <a:ext uri="{FF2B5EF4-FFF2-40B4-BE49-F238E27FC236}">
                      <a16:creationId xmlns:a16="http://schemas.microsoft.com/office/drawing/2014/main" id="{8AAAD5D7-5C60-35FB-B325-0F8EBA244C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26" y="1223"/>
                  <a:ext cx="17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6</a:t>
                  </a:r>
                  <a:endParaRPr lang="en-US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25" name="Text Box 24">
                  <a:extLst>
                    <a:ext uri="{FF2B5EF4-FFF2-40B4-BE49-F238E27FC236}">
                      <a16:creationId xmlns:a16="http://schemas.microsoft.com/office/drawing/2014/main" id="{169BACE5-CFE4-54B5-96E7-67913B8206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46" y="1711"/>
                  <a:ext cx="154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3</a:t>
                  </a:r>
                  <a:endParaRPr lang="en-US"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26" name="Text Box 25">
                  <a:extLst>
                    <a:ext uri="{FF2B5EF4-FFF2-40B4-BE49-F238E27FC236}">
                      <a16:creationId xmlns:a16="http://schemas.microsoft.com/office/drawing/2014/main" id="{4F113CF9-B4F6-59E7-BDD4-3C4D5036CC4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02" y="2487"/>
                  <a:ext cx="178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en-US" b="1">
                      <a:ea typeface="Garamond" charset="0"/>
                      <a:cs typeface="Garamond" charset="0"/>
                    </a:rPr>
                    <a:t>5</a:t>
                  </a:r>
                  <a:endParaRPr lang="en-US">
                    <a:ea typeface="Garamond" charset="0"/>
                    <a:cs typeface="Garamond" charset="0"/>
                  </a:endParaRPr>
                </a:p>
              </p:txBody>
            </p:sp>
          </p:grpSp>
          <p:sp>
            <p:nvSpPr>
              <p:cNvPr id="6" name="Text Box 26">
                <a:extLst>
                  <a:ext uri="{FF2B5EF4-FFF2-40B4-BE49-F238E27FC236}">
                    <a16:creationId xmlns:a16="http://schemas.microsoft.com/office/drawing/2014/main" id="{6F2BE43C-FF90-CE1A-7F91-99C297A5E9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05" y="3105"/>
                <a:ext cx="3317" cy="6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accent5"/>
                    </a:solidFill>
                  </a:rPr>
                  <a:t>C</a:t>
                </a:r>
                <a:r>
                  <a:rPr lang="en-US" sz="1600" dirty="0">
                    <a:solidFill>
                      <a:schemeClr val="accent5"/>
                    </a:solidFill>
                  </a:rPr>
                  <a:t> </a:t>
                </a:r>
                <a:r>
                  <a:rPr lang="en-US" sz="1600" dirty="0">
                    <a:ea typeface="Garamond" charset="0"/>
                    <a:cs typeface="Garamond" charset="0"/>
                  </a:rPr>
                  <a:t>is more similar in sequence to </a:t>
                </a:r>
                <a:r>
                  <a:rPr lang="en-US" sz="1600" b="1" dirty="0">
                    <a:solidFill>
                      <a:schemeClr val="accent4"/>
                    </a:solidFill>
                  </a:rPr>
                  <a:t>A</a:t>
                </a:r>
                <a:r>
                  <a:rPr lang="en-US" sz="1600" dirty="0">
                    <a:ea typeface="Garamond" charset="0"/>
                    <a:cs typeface="Garamond" charset="0"/>
                  </a:rPr>
                  <a:t> (</a:t>
                </a:r>
                <a:r>
                  <a:rPr lang="en-US" sz="1600" i="1" dirty="0">
                    <a:ea typeface="Garamond" charset="0"/>
                    <a:cs typeface="Garamond" charset="0"/>
                  </a:rPr>
                  <a:t>d</a:t>
                </a:r>
                <a:r>
                  <a:rPr lang="en-US" sz="1600" dirty="0">
                    <a:ea typeface="Garamond" charset="0"/>
                    <a:cs typeface="Garamond" charset="0"/>
                  </a:rPr>
                  <a:t> = 3) than to </a:t>
                </a:r>
                <a:r>
                  <a:rPr lang="en-US" sz="1600" b="1" dirty="0">
                    <a:solidFill>
                      <a:schemeClr val="accent6"/>
                    </a:solidFill>
                  </a:rPr>
                  <a:t>B</a:t>
                </a:r>
                <a:r>
                  <a:rPr lang="en-US" sz="1600" dirty="0">
                    <a:ea typeface="Garamond" charset="0"/>
                    <a:cs typeface="Garamond" charset="0"/>
                  </a:rPr>
                  <a:t> (</a:t>
                </a:r>
                <a:r>
                  <a:rPr lang="en-US" sz="1600" i="1" dirty="0">
                    <a:ea typeface="Garamond" charset="0"/>
                    <a:cs typeface="Garamond" charset="0"/>
                  </a:rPr>
                  <a:t>d</a:t>
                </a:r>
                <a:r>
                  <a:rPr lang="en-US" sz="1600" dirty="0">
                    <a:ea typeface="Garamond" charset="0"/>
                    <a:cs typeface="Garamond" charset="0"/>
                  </a:rPr>
                  <a:t> = 7), but </a:t>
                </a:r>
                <a:r>
                  <a:rPr lang="en-US" sz="1600" b="1" dirty="0">
                    <a:solidFill>
                      <a:schemeClr val="accent5"/>
                    </a:solidFill>
                  </a:rPr>
                  <a:t>C</a:t>
                </a:r>
                <a:r>
                  <a:rPr lang="en-US" sz="1600" dirty="0">
                    <a:ea typeface="Garamond" charset="0"/>
                    <a:cs typeface="Garamond" charset="0"/>
                  </a:rPr>
                  <a:t> and </a:t>
                </a:r>
                <a:r>
                  <a:rPr lang="en-US" sz="1600" b="1" dirty="0">
                    <a:solidFill>
                      <a:schemeClr val="accent6"/>
                    </a:solidFill>
                  </a:rPr>
                  <a:t>B</a:t>
                </a:r>
                <a:r>
                  <a:rPr lang="en-US" sz="1600" dirty="0">
                    <a:ea typeface="Garamond" charset="0"/>
                    <a:cs typeface="Garamond" charset="0"/>
                  </a:rPr>
                  <a:t> are most closely related: </a:t>
                </a:r>
              </a:p>
              <a:p>
                <a:r>
                  <a:rPr lang="en-US" sz="1600" b="1" dirty="0">
                    <a:solidFill>
                      <a:schemeClr val="accent5"/>
                    </a:solidFill>
                  </a:rPr>
                  <a:t>C</a:t>
                </a:r>
                <a:r>
                  <a:rPr lang="en-US" sz="1600" dirty="0">
                    <a:ea typeface="Garamond" charset="0"/>
                    <a:cs typeface="Garamond" charset="0"/>
                  </a:rPr>
                  <a:t> and </a:t>
                </a:r>
                <a:r>
                  <a:rPr lang="en-US" sz="1600" b="1" dirty="0">
                    <a:solidFill>
                      <a:schemeClr val="accent6"/>
                    </a:solidFill>
                  </a:rPr>
                  <a:t>B</a:t>
                </a:r>
                <a:r>
                  <a:rPr lang="en-US" sz="1600" dirty="0">
                    <a:ea typeface="Garamond" charset="0"/>
                    <a:cs typeface="Garamond" charset="0"/>
                  </a:rPr>
                  <a:t> shared a common ancestor more recently than either did with </a:t>
                </a:r>
                <a:r>
                  <a:rPr lang="en-US" sz="1600" b="1" dirty="0">
                    <a:solidFill>
                      <a:schemeClr val="accent4"/>
                    </a:solidFill>
                  </a:rPr>
                  <a:t>A</a:t>
                </a:r>
                <a:r>
                  <a:rPr lang="en-US" sz="1600" dirty="0">
                    <a:ea typeface="Garamond" charset="0"/>
                    <a:cs typeface="Garamond" charset="0"/>
                  </a:rPr>
                  <a:t>).  </a:t>
                </a:r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1F87F1-984A-1B52-2E78-0497E59AC6E2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3851275"/>
              <a:ext cx="529024" cy="38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7369D3D-EA53-9767-B7DC-CC4A67335261}"/>
                </a:ext>
              </a:extLst>
            </p:cNvPr>
            <p:cNvCxnSpPr>
              <a:cxnSpLocks/>
            </p:cNvCxnSpPr>
            <p:nvPr/>
          </p:nvCxnSpPr>
          <p:spPr>
            <a:xfrm>
              <a:off x="2105025" y="3841750"/>
              <a:ext cx="987811" cy="107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B97EC1E-8920-3F9A-2BFE-9A8F8E9A0F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954" y="3644089"/>
              <a:ext cx="2119882" cy="194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39D4413-BBCB-6ED1-93F9-B43C1136927E}"/>
                </a:ext>
              </a:extLst>
            </p:cNvPr>
            <p:cNvSpPr txBox="1"/>
            <p:nvPr/>
          </p:nvSpPr>
          <p:spPr>
            <a:xfrm>
              <a:off x="1241159" y="3321518"/>
              <a:ext cx="1197241" cy="52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genetic distance (</a:t>
              </a:r>
              <a:r>
                <a:rPr lang="en-US" sz="1400" i="1" dirty="0"/>
                <a:t>d</a:t>
              </a:r>
              <a:r>
                <a:rPr lang="en-US" sz="1400" dirty="0"/>
                <a:t>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68305AC-F934-6166-2C4B-B2FD982F087C}"/>
              </a:ext>
            </a:extLst>
          </p:cNvPr>
          <p:cNvSpPr txBox="1"/>
          <p:nvPr/>
        </p:nvSpPr>
        <p:spPr>
          <a:xfrm>
            <a:off x="0" y="6260680"/>
            <a:ext cx="2470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Side </a:t>
            </a:r>
            <a:r>
              <a:rPr lang="de-DE" sz="1400" dirty="0" err="1"/>
              <a:t>note</a:t>
            </a:r>
            <a:r>
              <a:rPr lang="de-DE" sz="1400" dirty="0"/>
              <a:t>: This </a:t>
            </a:r>
            <a:r>
              <a:rPr lang="de-DE" sz="1400" dirty="0" err="1"/>
              <a:t>is</a:t>
            </a:r>
            <a:r>
              <a:rPr lang="de-DE" sz="1400" dirty="0"/>
              <a:t> a </a:t>
            </a:r>
            <a:r>
              <a:rPr lang="de-DE" sz="1400" dirty="0" err="1"/>
              <a:t>phylogram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53697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E45A9-0282-6AD7-9530-A8570AF8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phylogenetic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97B52-6725-5F54-9578-9804F9C4E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err="1"/>
              <a:t>Cladogram</a:t>
            </a:r>
            <a:r>
              <a:rPr lang="de-DE" dirty="0"/>
              <a:t> </a:t>
            </a:r>
          </a:p>
          <a:p>
            <a:pPr lvl="1" indent="0">
              <a:buNone/>
            </a:pPr>
            <a:r>
              <a:rPr lang="de-DE" dirty="0"/>
              <a:t>=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represents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branching</a:t>
            </a:r>
            <a:r>
              <a:rPr lang="de-DE" dirty="0"/>
              <a:t>-pattern, but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unscaled</a:t>
            </a:r>
            <a:r>
              <a:rPr lang="de-DE" dirty="0"/>
              <a:t> (</a:t>
            </a:r>
            <a:r>
              <a:rPr lang="de-DE" dirty="0" err="1"/>
              <a:t>branchlengths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representative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, internal </a:t>
            </a:r>
            <a:r>
              <a:rPr lang="de-DE" dirty="0" err="1"/>
              <a:t>nodes</a:t>
            </a:r>
            <a:r>
              <a:rPr lang="de-DE" dirty="0"/>
              <a:t> MAY not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ancestors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err="1"/>
              <a:t>Phylogram</a:t>
            </a:r>
            <a:endParaRPr lang="de-DE" b="1" dirty="0"/>
          </a:p>
          <a:p>
            <a:pPr lvl="1" indent="0">
              <a:buNone/>
            </a:pPr>
            <a:r>
              <a:rPr lang="de-DE" dirty="0"/>
              <a:t>= Branch </a:t>
            </a:r>
            <a:r>
              <a:rPr lang="de-DE" dirty="0" err="1"/>
              <a:t>lengths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proportional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(e.g.,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1" dirty="0" err="1"/>
              <a:t>Chronogram</a:t>
            </a:r>
            <a:endParaRPr lang="de-DE" b="1" dirty="0"/>
          </a:p>
          <a:p>
            <a:pPr lvl="1" indent="0">
              <a:buNone/>
            </a:pPr>
            <a:r>
              <a:rPr lang="de-DE" dirty="0"/>
              <a:t>= Branch </a:t>
            </a:r>
            <a:r>
              <a:rPr lang="de-DE" dirty="0" err="1"/>
              <a:t>lengths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time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4B4222-D8C0-333A-E62F-52D1B94B1D8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713073"/>
            <a:ext cx="2163763" cy="2712089"/>
            <a:chOff x="192" y="1488"/>
            <a:chExt cx="1133" cy="1422"/>
          </a:xfrm>
        </p:grpSpPr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FE7013E9-1A3F-CBFE-5B20-C431129A7B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1488"/>
              <a:ext cx="96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 sz="2000" b="1">
                <a:latin typeface="Garamond" charset="0"/>
                <a:ea typeface="Garamond" charset="0"/>
                <a:cs typeface="Garamond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9934AB-7679-E4F8-8CAE-620F71848F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" y="1680"/>
              <a:ext cx="1027" cy="1230"/>
              <a:chOff x="336" y="1284"/>
              <a:chExt cx="1027" cy="123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D00C5A-7C25-B1C5-329B-DE4F6F2BA01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2" y="1444"/>
                <a:ext cx="697" cy="1004"/>
                <a:chOff x="336" y="2256"/>
                <a:chExt cx="533" cy="768"/>
              </a:xfrm>
            </p:grpSpPr>
            <p:sp>
              <p:nvSpPr>
                <p:cNvPr id="13" name="Freeform 7">
                  <a:extLst>
                    <a:ext uri="{FF2B5EF4-FFF2-40B4-BE49-F238E27FC236}">
                      <a16:creationId xmlns:a16="http://schemas.microsoft.com/office/drawing/2014/main" id="{368C641C-1BC7-661B-35D8-FBAE35D91AF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84" y="2256"/>
                  <a:ext cx="480" cy="768"/>
                </a:xfrm>
                <a:custGeom>
                  <a:avLst/>
                  <a:gdLst>
                    <a:gd name="T0" fmla="*/ 384 w 384"/>
                    <a:gd name="T1" fmla="*/ 0 h 768"/>
                    <a:gd name="T2" fmla="*/ 0 w 384"/>
                    <a:gd name="T3" fmla="*/ 384 h 768"/>
                    <a:gd name="T4" fmla="*/ 384 w 384"/>
                    <a:gd name="T5" fmla="*/ 76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84" h="768">
                      <a:moveTo>
                        <a:pt x="384" y="0"/>
                      </a:moveTo>
                      <a:lnTo>
                        <a:pt x="0" y="384"/>
                      </a:lnTo>
                      <a:lnTo>
                        <a:pt x="384" y="768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Garamond" charset="0"/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4" name="Line 8">
                  <a:extLst>
                    <a:ext uri="{FF2B5EF4-FFF2-40B4-BE49-F238E27FC236}">
                      <a16:creationId xmlns:a16="http://schemas.microsoft.com/office/drawing/2014/main" id="{A92551A1-5EA0-230C-8C49-65248A3B3FC0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527" y="2512"/>
                  <a:ext cx="336" cy="24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Garamond" charset="0"/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5" name="Line 9">
                  <a:extLst>
                    <a:ext uri="{FF2B5EF4-FFF2-40B4-BE49-F238E27FC236}">
                      <a16:creationId xmlns:a16="http://schemas.microsoft.com/office/drawing/2014/main" id="{0C549DA8-581F-7102-EEAF-1F602C54A584}"/>
                    </a:ext>
                  </a:extLst>
                </p:cNvPr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688" y="2752"/>
                  <a:ext cx="181" cy="13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Garamond" charset="0"/>
                    <a:ea typeface="Garamond" charset="0"/>
                    <a:cs typeface="Garamond" charset="0"/>
                  </a:endParaRPr>
                </a:p>
              </p:txBody>
            </p:sp>
            <p:sp>
              <p:nvSpPr>
                <p:cNvPr id="16" name="Oval 10">
                  <a:extLst>
                    <a:ext uri="{FF2B5EF4-FFF2-40B4-BE49-F238E27FC236}">
                      <a16:creationId xmlns:a16="http://schemas.microsoft.com/office/drawing/2014/main" id="{3732BC10-6B27-DEB4-4ECA-5F2530747D0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2592"/>
                  <a:ext cx="96" cy="96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Garamond" charset="0"/>
                    <a:ea typeface="Garamond" charset="0"/>
                    <a:cs typeface="Garamond" charset="0"/>
                  </a:endParaRPr>
                </a:p>
              </p:txBody>
            </p:sp>
          </p:grpSp>
          <p:sp>
            <p:nvSpPr>
              <p:cNvPr id="8" name="Text Box 11">
                <a:extLst>
                  <a:ext uri="{FF2B5EF4-FFF2-40B4-BE49-F238E27FC236}">
                    <a16:creationId xmlns:a16="http://schemas.microsoft.com/office/drawing/2014/main" id="{5A47DC56-87E6-43C6-6357-BEC2D4DF77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1" y="1284"/>
                <a:ext cx="232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2000" b="1" dirty="0">
                    <a:solidFill>
                      <a:srgbClr val="CC0000"/>
                    </a:solidFill>
                    <a:latin typeface="Garamond" charset="0"/>
                    <a:ea typeface="Garamond" charset="0"/>
                    <a:cs typeface="Garamond" charset="0"/>
                  </a:rPr>
                  <a:t>B</a:t>
                </a:r>
                <a:endParaRPr lang="en-US" sz="2000" b="1" dirty="0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9" name="Text Box 12">
                <a:extLst>
                  <a:ext uri="{FF2B5EF4-FFF2-40B4-BE49-F238E27FC236}">
                    <a16:creationId xmlns:a16="http://schemas.microsoft.com/office/drawing/2014/main" id="{32D03728-141A-E205-FC6F-306561EEBB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1" y="1596"/>
                <a:ext cx="185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rgbClr val="00CC00"/>
                    </a:solidFill>
                    <a:latin typeface="Garamond" charset="0"/>
                    <a:ea typeface="Garamond" charset="0"/>
                    <a:cs typeface="Garamond" charset="0"/>
                  </a:rPr>
                  <a:t>A</a:t>
                </a:r>
                <a:endParaRPr lang="en-US" sz="2400" b="1">
                  <a:solidFill>
                    <a:srgbClr val="00CC00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15C08895-6B6F-41DD-2693-D7556467E5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1" y="1920"/>
                <a:ext cx="193" cy="2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rgbClr val="0000FF"/>
                    </a:solidFill>
                    <a:latin typeface="Garamond" charset="0"/>
                    <a:ea typeface="Garamond" charset="0"/>
                    <a:cs typeface="Garamond" charset="0"/>
                  </a:rPr>
                  <a:t>C</a:t>
                </a:r>
                <a:endParaRPr lang="en-US" sz="2400" b="1" dirty="0">
                  <a:solidFill>
                    <a:srgbClr val="00CC00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" name="Text Box 14">
                <a:extLst>
                  <a:ext uri="{FF2B5EF4-FFF2-40B4-BE49-F238E27FC236}">
                    <a16:creationId xmlns:a16="http://schemas.microsoft.com/office/drawing/2014/main" id="{3D3954DC-A943-C578-A509-C2D5C279B4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31" y="2304"/>
                <a:ext cx="202" cy="2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 b="1">
                    <a:solidFill>
                      <a:srgbClr val="FF00FF"/>
                    </a:solidFill>
                    <a:latin typeface="Garamond" charset="0"/>
                    <a:ea typeface="Garamond" charset="0"/>
                    <a:cs typeface="Garamond" charset="0"/>
                  </a:rPr>
                  <a:t>D</a:t>
                </a:r>
                <a:endParaRPr lang="en-US" sz="2400" b="1">
                  <a:solidFill>
                    <a:srgbClr val="00CC00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2" name="Line 15">
                <a:extLst>
                  <a:ext uri="{FF2B5EF4-FFF2-40B4-BE49-F238E27FC236}">
                    <a16:creationId xmlns:a16="http://schemas.microsoft.com/office/drawing/2014/main" id="{3DCA66B5-A560-A59B-3372-1B97A0DC57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1945"/>
                <a:ext cx="12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C32958-1AED-6633-179E-B1273D823FA1}"/>
              </a:ext>
            </a:extLst>
          </p:cNvPr>
          <p:cNvGrpSpPr/>
          <p:nvPr/>
        </p:nvGrpSpPr>
        <p:grpSpPr>
          <a:xfrm>
            <a:off x="3945625" y="4297814"/>
            <a:ext cx="3699410" cy="1848718"/>
            <a:chOff x="1241159" y="3321518"/>
            <a:chExt cx="5263615" cy="2630403"/>
          </a:xfrm>
        </p:grpSpPr>
        <p:grpSp>
          <p:nvGrpSpPr>
            <p:cNvPr id="23" name="Group 5">
              <a:extLst>
                <a:ext uri="{FF2B5EF4-FFF2-40B4-BE49-F238E27FC236}">
                  <a16:creationId xmlns:a16="http://schemas.microsoft.com/office/drawing/2014/main" id="{5EF746B8-C243-09C0-3570-FF5CDEF170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7874" y="3497646"/>
              <a:ext cx="4406900" cy="2454275"/>
              <a:chOff x="1355" y="1223"/>
              <a:chExt cx="2776" cy="1546"/>
            </a:xfrm>
          </p:grpSpPr>
          <p:sp>
            <p:nvSpPr>
              <p:cNvPr id="25" name="Line 6">
                <a:extLst>
                  <a:ext uri="{FF2B5EF4-FFF2-40B4-BE49-F238E27FC236}">
                    <a16:creationId xmlns:a16="http://schemas.microsoft.com/office/drawing/2014/main" id="{854B4595-97A3-2BB7-4A06-DBB5D74F00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64" y="1403"/>
                <a:ext cx="13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43D39D9D-6AC4-7733-E82B-AEA101C5C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6" y="1760"/>
                <a:ext cx="204" cy="3"/>
              </a:xfrm>
              <a:custGeom>
                <a:avLst/>
                <a:gdLst>
                  <a:gd name="T0" fmla="*/ 204 w 204"/>
                  <a:gd name="T1" fmla="*/ 0 h 3"/>
                  <a:gd name="T2" fmla="*/ 0 w 204"/>
                  <a:gd name="T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4" h="3">
                    <a:moveTo>
                      <a:pt x="204" y="0"/>
                    </a:moveTo>
                    <a:lnTo>
                      <a:pt x="0" y="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27" name="Line 8">
                <a:extLst>
                  <a:ext uri="{FF2B5EF4-FFF2-40B4-BE49-F238E27FC236}">
                    <a16:creationId xmlns:a16="http://schemas.microsoft.com/office/drawing/2014/main" id="{990D0FCF-63FA-FE60-DC6F-0FD7E387F8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61" y="1405"/>
                <a:ext cx="0" cy="353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28" name="Line 9">
                <a:extLst>
                  <a:ext uri="{FF2B5EF4-FFF2-40B4-BE49-F238E27FC236}">
                    <a16:creationId xmlns:a16="http://schemas.microsoft.com/office/drawing/2014/main" id="{16271EA3-2FD8-0DC0-9C27-F6517C78DA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1" y="1580"/>
                <a:ext cx="14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023E899D-D651-937E-B72A-5E678D7C5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5" y="2158"/>
                <a:ext cx="201" cy="2"/>
              </a:xfrm>
              <a:custGeom>
                <a:avLst/>
                <a:gdLst>
                  <a:gd name="T0" fmla="*/ 201 w 201"/>
                  <a:gd name="T1" fmla="*/ 2 h 2"/>
                  <a:gd name="T2" fmla="*/ 0 w 201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1" h="2">
                    <a:moveTo>
                      <a:pt x="201" y="2"/>
                    </a:move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0" name="Line 11">
                <a:extLst>
                  <a:ext uri="{FF2B5EF4-FFF2-40B4-BE49-F238E27FC236}">
                    <a16:creationId xmlns:a16="http://schemas.microsoft.com/office/drawing/2014/main" id="{3B6461D3-9A01-2C5D-D9A2-B14DAAFE3C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1" y="1587"/>
                <a:ext cx="0" cy="56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1" name="Line 12">
                <a:extLst>
                  <a:ext uri="{FF2B5EF4-FFF2-40B4-BE49-F238E27FC236}">
                    <a16:creationId xmlns:a16="http://schemas.microsoft.com/office/drawing/2014/main" id="{1B9484DF-63E7-2649-C7C8-A65B50309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427" y="1877"/>
                <a:ext cx="5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07C5118C-BA92-3C06-91B2-D10244D66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5" y="2664"/>
                <a:ext cx="1095" cy="1"/>
              </a:xfrm>
              <a:custGeom>
                <a:avLst/>
                <a:gdLst>
                  <a:gd name="T0" fmla="*/ 1095 w 1095"/>
                  <a:gd name="T1" fmla="*/ 0 h 1"/>
                  <a:gd name="T2" fmla="*/ 0 w 1095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95" h="1">
                    <a:moveTo>
                      <a:pt x="1095" y="0"/>
                    </a:move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7FACAAF-A9F2-585E-9F6A-02B080536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1876"/>
                <a:ext cx="1" cy="792"/>
              </a:xfrm>
              <a:custGeom>
                <a:avLst/>
                <a:gdLst>
                  <a:gd name="T0" fmla="*/ 0 w 1"/>
                  <a:gd name="T1" fmla="*/ 0 h 672"/>
                  <a:gd name="T2" fmla="*/ 0 w 1"/>
                  <a:gd name="T3" fmla="*/ 67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672">
                    <a:moveTo>
                      <a:pt x="0" y="0"/>
                    </a:moveTo>
                    <a:lnTo>
                      <a:pt x="0" y="67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4" name="Text Box 15">
                <a:extLst>
                  <a:ext uri="{FF2B5EF4-FFF2-40B4-BE49-F238E27FC236}">
                    <a16:creationId xmlns:a16="http://schemas.microsoft.com/office/drawing/2014/main" id="{40E7675E-59F8-48A3-A07E-DA5BD48A02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44" y="2023"/>
                <a:ext cx="591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100" dirty="0">
                    <a:solidFill>
                      <a:schemeClr val="accent4"/>
                    </a:solidFill>
                    <a:ea typeface="Garamond" charset="0"/>
                    <a:cs typeface="Garamond" charset="0"/>
                  </a:rPr>
                  <a:t>Taxon A</a:t>
                </a:r>
              </a:p>
            </p:txBody>
          </p:sp>
          <p:sp>
            <p:nvSpPr>
              <p:cNvPr id="35" name="Text Box 16">
                <a:extLst>
                  <a:ext uri="{FF2B5EF4-FFF2-40B4-BE49-F238E27FC236}">
                    <a16:creationId xmlns:a16="http://schemas.microsoft.com/office/drawing/2014/main" id="{9EC276ED-7663-08AB-6B86-78F8C98CF5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39" y="1279"/>
                <a:ext cx="592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100" dirty="0">
                    <a:solidFill>
                      <a:schemeClr val="accent6"/>
                    </a:solidFill>
                    <a:ea typeface="Garamond" charset="0"/>
                    <a:cs typeface="Garamond" charset="0"/>
                  </a:rPr>
                  <a:t>Taxon B</a:t>
                </a:r>
              </a:p>
            </p:txBody>
          </p:sp>
          <p:sp>
            <p:nvSpPr>
              <p:cNvPr id="36" name="Text Box 17">
                <a:extLst>
                  <a:ext uri="{FF2B5EF4-FFF2-40B4-BE49-F238E27FC236}">
                    <a16:creationId xmlns:a16="http://schemas.microsoft.com/office/drawing/2014/main" id="{BB756EAC-107E-EB5F-1CC8-F9147BE716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2" y="1639"/>
                <a:ext cx="604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100" dirty="0">
                    <a:solidFill>
                      <a:schemeClr val="accent5"/>
                    </a:solidFill>
                    <a:ea typeface="Garamond" charset="0"/>
                    <a:cs typeface="Garamond" charset="0"/>
                  </a:rPr>
                  <a:t>Taxon C</a:t>
                </a:r>
              </a:p>
            </p:txBody>
          </p:sp>
          <p:sp>
            <p:nvSpPr>
              <p:cNvPr id="37" name="Text Box 18">
                <a:extLst>
                  <a:ext uri="{FF2B5EF4-FFF2-40B4-BE49-F238E27FC236}">
                    <a16:creationId xmlns:a16="http://schemas.microsoft.com/office/drawing/2014/main" id="{0E2809B7-9ED1-15FF-B95D-537804CB60F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55" y="2535"/>
                <a:ext cx="602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just"/>
                <a:r>
                  <a:rPr lang="en-US" sz="1100" dirty="0">
                    <a:solidFill>
                      <a:schemeClr val="accent3"/>
                    </a:solidFill>
                    <a:ea typeface="Garamond" charset="0"/>
                    <a:cs typeface="Garamond" charset="0"/>
                  </a:rPr>
                  <a:t>Taxon D</a:t>
                </a:r>
              </a:p>
            </p:txBody>
          </p:sp>
          <p:sp>
            <p:nvSpPr>
              <p:cNvPr id="38" name="Line 19">
                <a:extLst>
                  <a:ext uri="{FF2B5EF4-FFF2-40B4-BE49-F238E27FC236}">
                    <a16:creationId xmlns:a16="http://schemas.microsoft.com/office/drawing/2014/main" id="{85A2CFA9-D894-D916-CA69-14A172822D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55" y="2316"/>
                <a:ext cx="60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39" name="Text Box 20">
                <a:extLst>
                  <a:ext uri="{FF2B5EF4-FFF2-40B4-BE49-F238E27FC236}">
                    <a16:creationId xmlns:a16="http://schemas.microsoft.com/office/drawing/2014/main" id="{B5C70315-EE06-241D-DBC5-ED4FD3FDF7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0" y="1583"/>
                <a:ext cx="233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100" b="1" dirty="0">
                    <a:ea typeface="Garamond" charset="0"/>
                    <a:cs typeface="Garamond" charset="0"/>
                  </a:rPr>
                  <a:t>1</a:t>
                </a:r>
              </a:p>
            </p:txBody>
          </p:sp>
          <p:sp>
            <p:nvSpPr>
              <p:cNvPr id="40" name="Text Box 21">
                <a:extLst>
                  <a:ext uri="{FF2B5EF4-FFF2-40B4-BE49-F238E27FC236}">
                    <a16:creationId xmlns:a16="http://schemas.microsoft.com/office/drawing/2014/main" id="{08AD056F-CBAA-45AA-524D-85AB5AD1F3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6" y="1415"/>
                <a:ext cx="162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100" b="1">
                    <a:ea typeface="Garamond" charset="0"/>
                    <a:cs typeface="Garamond" charset="0"/>
                  </a:rPr>
                  <a:t>1</a:t>
                </a:r>
                <a:endParaRPr lang="en-US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41" name="Text Box 22">
                <a:extLst>
                  <a:ext uri="{FF2B5EF4-FFF2-40B4-BE49-F238E27FC236}">
                    <a16:creationId xmlns:a16="http://schemas.microsoft.com/office/drawing/2014/main" id="{4D29E06F-0A54-97B2-5881-24612A397B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6" y="1983"/>
                <a:ext cx="138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100" b="1">
                    <a:ea typeface="Garamond" charset="0"/>
                    <a:cs typeface="Garamond" charset="0"/>
                  </a:rPr>
                  <a:t>1</a:t>
                </a:r>
                <a:endParaRPr lang="en-US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42" name="Text Box 23">
                <a:extLst>
                  <a:ext uri="{FF2B5EF4-FFF2-40B4-BE49-F238E27FC236}">
                    <a16:creationId xmlns:a16="http://schemas.microsoft.com/office/drawing/2014/main" id="{1F73AF98-6B07-B2C4-DAAF-670FDEA7C3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26" y="1223"/>
                <a:ext cx="178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100" b="1">
                    <a:ea typeface="Garamond" charset="0"/>
                    <a:cs typeface="Garamond" charset="0"/>
                  </a:rPr>
                  <a:t>6</a:t>
                </a:r>
                <a:endParaRPr lang="en-US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43" name="Text Box 24">
                <a:extLst>
                  <a:ext uri="{FF2B5EF4-FFF2-40B4-BE49-F238E27FC236}">
                    <a16:creationId xmlns:a16="http://schemas.microsoft.com/office/drawing/2014/main" id="{BFBC0F97-300D-F783-210D-C5CE162764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6" y="1711"/>
                <a:ext cx="154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100" b="1">
                    <a:ea typeface="Garamond" charset="0"/>
                    <a:cs typeface="Garamond" charset="0"/>
                  </a:rPr>
                  <a:t>3</a:t>
                </a:r>
                <a:endParaRPr lang="en-US" sz="1100"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44" name="Text Box 25">
                <a:extLst>
                  <a:ext uri="{FF2B5EF4-FFF2-40B4-BE49-F238E27FC236}">
                    <a16:creationId xmlns:a16="http://schemas.microsoft.com/office/drawing/2014/main" id="{1CCE159F-F1AE-6DFB-DF6E-5CEA6F577D5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2" y="2487"/>
                <a:ext cx="178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100" b="1">
                    <a:ea typeface="Garamond" charset="0"/>
                    <a:cs typeface="Garamond" charset="0"/>
                  </a:rPr>
                  <a:t>5</a:t>
                </a:r>
                <a:endParaRPr lang="en-US" sz="1100">
                  <a:ea typeface="Garamond" charset="0"/>
                  <a:cs typeface="Garamond" charset="0"/>
                </a:endParaRP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F580250-E7F9-6737-6A44-80D9DE8F592D}"/>
                </a:ext>
              </a:extLst>
            </p:cNvPr>
            <p:cNvCxnSpPr>
              <a:cxnSpLocks/>
            </p:cNvCxnSpPr>
            <p:nvPr/>
          </p:nvCxnSpPr>
          <p:spPr>
            <a:xfrm>
              <a:off x="2114550" y="3851275"/>
              <a:ext cx="529024" cy="3825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276634D-9DAC-60B5-46C7-138F5CBCECFD}"/>
                </a:ext>
              </a:extLst>
            </p:cNvPr>
            <p:cNvCxnSpPr>
              <a:cxnSpLocks/>
            </p:cNvCxnSpPr>
            <p:nvPr/>
          </p:nvCxnSpPr>
          <p:spPr>
            <a:xfrm>
              <a:off x="2105025" y="3841750"/>
              <a:ext cx="987811" cy="1071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0D5950F-BFBD-886F-F5F2-292AFC322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5954" y="3644089"/>
              <a:ext cx="2119882" cy="194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B2CC8E-0D6C-33C7-7F26-1DA845F6DAF8}"/>
                </a:ext>
              </a:extLst>
            </p:cNvPr>
            <p:cNvSpPr txBox="1"/>
            <p:nvPr/>
          </p:nvSpPr>
          <p:spPr>
            <a:xfrm>
              <a:off x="1241159" y="3321518"/>
              <a:ext cx="1197241" cy="569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genetic distance (</a:t>
              </a:r>
              <a:r>
                <a:rPr lang="en-US" sz="1000" i="1" dirty="0"/>
                <a:t>d</a:t>
              </a:r>
              <a:r>
                <a:rPr lang="en-US" sz="1000" dirty="0"/>
                <a:t>)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5E5ED3-1FA5-498E-B78A-29FE8DBEA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51" y="3444441"/>
            <a:ext cx="4251766" cy="303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7B7070F1-2207-F7B7-6D3B-1F94C834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A1804679-869C-6230-9BA2-743118BB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76893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B58F-7479-7149-1723-1006EDD9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iTOL</a:t>
            </a:r>
            <a:r>
              <a:rPr lang="de-DE" dirty="0"/>
              <a:t> (</a:t>
            </a:r>
            <a:r>
              <a:rPr lang="de-DE" dirty="0" err="1"/>
              <a:t>interactive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A1EFC-94F4-651F-1E81-1FAE3FC8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Collection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phylograms</a:t>
            </a:r>
            <a:r>
              <a:rPr lang="de-DE" dirty="0"/>
              <a:t>,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, </a:t>
            </a:r>
            <a:r>
              <a:rPr lang="de-DE" dirty="0" err="1"/>
              <a:t>annotate</a:t>
            </a:r>
            <a:r>
              <a:rPr lang="de-DE" dirty="0"/>
              <a:t>, </a:t>
            </a:r>
            <a:r>
              <a:rPr lang="de-DE" dirty="0" err="1"/>
              <a:t>export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tree</a:t>
            </a:r>
            <a:r>
              <a:rPr lang="de-DE" dirty="0"/>
              <a:t> (</a:t>
            </a:r>
            <a:r>
              <a:rPr lang="de-DE" dirty="0" err="1"/>
              <a:t>note</a:t>
            </a:r>
            <a:r>
              <a:rPr lang="de-DE" dirty="0"/>
              <a:t>: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time-</a:t>
            </a:r>
            <a:r>
              <a:rPr lang="de-DE" dirty="0" err="1"/>
              <a:t>dated</a:t>
            </a:r>
            <a:r>
              <a:rPr lang="de-DE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D4D883-35B8-6BE2-DAAE-72869A90D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934" y="1685777"/>
            <a:ext cx="6559241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3B16A-EFB2-C45D-3507-558D463C0234}"/>
              </a:ext>
            </a:extLst>
          </p:cNvPr>
          <p:cNvSpPr txBox="1"/>
          <p:nvPr/>
        </p:nvSpPr>
        <p:spPr>
          <a:xfrm>
            <a:off x="7060623" y="5568145"/>
            <a:ext cx="6244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https://itol.embl.de/itol.cgi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F5BF95-D682-B390-E851-598C0CD4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AFB9C9F-9EC4-7CA7-E52B-10ABB747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32393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6ADD-92D2-E6A4-9378-27B5439F7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of phylogenies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197EA-CC71-7FDA-62C5-BE909E5ED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5276360"/>
          </a:xfrm>
        </p:spPr>
        <p:txBody>
          <a:bodyPr>
            <a:normAutofit/>
          </a:bodyPr>
          <a:lstStyle/>
          <a:p>
            <a:r>
              <a:rPr lang="en-US" b="1" dirty="0"/>
              <a:t>Example questions: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Where did taxon X originate?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species distributions reflecting dispersal distances or environment?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Did taxon X evolve gradually or was there a diversification burst? Adaptive radiations?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Are communities shaped by competition or filtering?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Did species evolve here, or did they disperse here from somewhere else?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Which mode of speciation (allopatric, sympatric) and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is species diversity distributed so non-randomly on the surface of the Earth?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are the processes generating the non-randomness (time, diversification, environment)?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are the key factors constraining the geographic distributions of species? How do they translate into the evolutionary process?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What is the history of colonization, speciation, and extinction across taxa and regions?</a:t>
            </a:r>
          </a:p>
          <a:p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0664EA6-DB69-C1B7-44A1-81810D4C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4E1685E-58BC-0D81-A0C1-74BA4A6C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98531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BD6D0F-D3C4-AF51-C987-C82DC1137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2766219"/>
            <a:ext cx="10515600" cy="1325563"/>
          </a:xfrm>
        </p:spPr>
        <p:txBody>
          <a:bodyPr/>
          <a:lstStyle/>
          <a:p>
            <a:r>
              <a:rPr lang="de-DE" dirty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6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8E17-BB01-6FE1-3690-635C299DA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C1504-05A1-E3AD-831C-B297F44F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remember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FFACD-E55B-6345-1213-45BCFB95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45DB8-9FF1-342D-49D0-2AF8B1FE0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E703F-5648-2D9D-B328-4CEF8C223A7F}"/>
              </a:ext>
            </a:extLst>
          </p:cNvPr>
          <p:cNvSpPr txBox="1"/>
          <p:nvPr/>
        </p:nvSpPr>
        <p:spPr>
          <a:xfrm>
            <a:off x="1333500" y="1242941"/>
            <a:ext cx="9448800" cy="4690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The number of taxa steadily increased through geological time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There have been 5 major extinction events (the “big five”) and we are likely approaching another one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Apart from extinction, the other process generating biodiversity is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You should know the principle of Darwinian natural selection, and how it’s connected to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Evolutionary relationships among organisms are represented by a phylogeny a.k.a. phylogenetic tree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>
              <a:spcAft>
                <a:spcPct val="80000"/>
              </a:spcAft>
            </a:pPr>
            <a:endParaRPr lang="en-US" altLang="en-US" dirty="0"/>
          </a:p>
          <a:p>
            <a:pPr>
              <a:spcAft>
                <a:spcPct val="80000"/>
              </a:spcAft>
            </a:pPr>
            <a:r>
              <a:rPr lang="en-US" altLang="en-US" b="1" dirty="0"/>
              <a:t>Resource: </a:t>
            </a:r>
            <a:r>
              <a:rPr lang="en-US" altLang="en-US" dirty="0">
                <a:hlinkClick r:id="rId3"/>
              </a:rPr>
              <a:t>Origins of Biodiversity, Bromham &amp; Cardillo, 2019 (Book)</a:t>
            </a:r>
            <a:r>
              <a:rPr lang="en-US" altLang="en-US" dirty="0"/>
              <a:t> *click for pdf*</a:t>
            </a:r>
          </a:p>
        </p:txBody>
      </p:sp>
    </p:spTree>
    <p:extLst>
      <p:ext uri="{BB962C8B-B14F-4D97-AF65-F5344CB8AC3E}">
        <p14:creationId xmlns:p14="http://schemas.microsoft.com/office/powerpoint/2010/main" val="181074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7DBA34-68BD-18A0-C339-798C5EF83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2220723"/>
            <a:ext cx="9144000" cy="1817877"/>
          </a:xfrm>
        </p:spPr>
        <p:txBody>
          <a:bodyPr/>
          <a:lstStyle/>
          <a:p>
            <a:r>
              <a:rPr lang="en-US" b="1" dirty="0"/>
              <a:t>Lecture Part 2: Practical</a:t>
            </a:r>
            <a:br>
              <a:rPr lang="en-US" dirty="0"/>
            </a:br>
            <a:r>
              <a:rPr lang="en-US" dirty="0"/>
              <a:t>Introduction to eco-evolutionary simulation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5A4CD-6DBF-1BBC-5158-CE43345E4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334" y="4165185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Biological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202919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E579-77F8-1C6A-B402-94FE29CB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 </a:t>
            </a:r>
          </a:p>
        </p:txBody>
      </p:sp>
      <p:pic>
        <p:nvPicPr>
          <p:cNvPr id="2050" name="Picture 2" descr="QRCode for Getting to know you ">
            <a:extLst>
              <a:ext uri="{FF2B5EF4-FFF2-40B4-BE49-F238E27FC236}">
                <a16:creationId xmlns:a16="http://schemas.microsoft.com/office/drawing/2014/main" id="{E77B0BCC-E09B-1F7E-276F-52B1566CD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8" y="1484085"/>
            <a:ext cx="4198257" cy="419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D881B0-7B23-CE2E-5113-6CAC0432F62F}"/>
              </a:ext>
            </a:extLst>
          </p:cNvPr>
          <p:cNvSpPr txBox="1"/>
          <p:nvPr/>
        </p:nvSpPr>
        <p:spPr>
          <a:xfrm>
            <a:off x="5007430" y="3509220"/>
            <a:ext cx="7184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3"/>
              </a:rPr>
              <a:t>https://forms.office.com/e/4Rr4zzeTzi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0486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Biodiversity through geological time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15ABCD-4505-9890-8545-0DED2075E6FA}"/>
              </a:ext>
            </a:extLst>
          </p:cNvPr>
          <p:cNvSpPr txBox="1"/>
          <p:nvPr/>
        </p:nvSpPr>
        <p:spPr>
          <a:xfrm>
            <a:off x="7912980" y="2274608"/>
            <a:ext cx="4279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Fundamental eco-evolutionary processes that determine how many species there are in a given area: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Speciation</a:t>
            </a:r>
            <a:r>
              <a:rPr lang="en-US" dirty="0"/>
              <a:t> = production of new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Extinction</a:t>
            </a:r>
            <a:r>
              <a:rPr lang="en-US" dirty="0"/>
              <a:t> = loss of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Dispersal</a:t>
            </a:r>
            <a:r>
              <a:rPr lang="en-US" dirty="0"/>
              <a:t> = immigration/emigration of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3DDD61D-A454-051A-122A-5C11CB57A4FD}"/>
              </a:ext>
            </a:extLst>
          </p:cNvPr>
          <p:cNvGrpSpPr/>
          <p:nvPr/>
        </p:nvGrpSpPr>
        <p:grpSpPr>
          <a:xfrm>
            <a:off x="0" y="549333"/>
            <a:ext cx="8107680" cy="6025515"/>
            <a:chOff x="342900" y="923925"/>
            <a:chExt cx="7442200" cy="5581650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08823F74-B456-24FB-070B-B6C040EE94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92" t="2639" r="50760" b="84841"/>
            <a:stretch/>
          </p:blipFill>
          <p:spPr bwMode="auto">
            <a:xfrm rot="19452725">
              <a:off x="3045620" y="4143373"/>
              <a:ext cx="164685" cy="134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909DB353-6F9B-AF1D-B630-E8F82891BD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80" t="5821" r="6964" b="72480"/>
            <a:stretch/>
          </p:blipFill>
          <p:spPr bwMode="auto">
            <a:xfrm rot="19956472">
              <a:off x="2660224" y="3490607"/>
              <a:ext cx="313958" cy="239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B94C9F7A-57D0-97E9-2D6C-BF6866FD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2900" y="923925"/>
              <a:ext cx="7442200" cy="5581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038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FC386-5B32-96FE-EA90-5D1190DD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eco-evo simulation models: Fundamental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2D14B-835A-DB3D-E802-971EFB910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0" y="1429039"/>
            <a:ext cx="6438900" cy="4351338"/>
          </a:xfrm>
        </p:spPr>
        <p:txBody>
          <a:bodyPr/>
          <a:lstStyle/>
          <a:p>
            <a:r>
              <a:rPr lang="en-US" b="1" dirty="0"/>
              <a:t>Fundamental processes that determine how many species there are in a given area: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Speciation</a:t>
            </a:r>
            <a:r>
              <a:rPr lang="en-US" dirty="0"/>
              <a:t> = production of new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Extinction</a:t>
            </a:r>
            <a:r>
              <a:rPr lang="en-US" dirty="0"/>
              <a:t> = loss of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Dispersal</a:t>
            </a:r>
            <a:r>
              <a:rPr lang="en-US" dirty="0"/>
              <a:t> = immigration/emigration of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F497F4-C38F-7718-8DF4-A6BCD5C0837A}"/>
              </a:ext>
            </a:extLst>
          </p:cNvPr>
          <p:cNvSpPr txBox="1"/>
          <p:nvPr/>
        </p:nvSpPr>
        <p:spPr>
          <a:xfrm>
            <a:off x="1000595" y="3858285"/>
            <a:ext cx="95829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… but also: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The </a:t>
            </a:r>
            <a:r>
              <a:rPr lang="en-US" sz="2000" b="1" dirty="0">
                <a:solidFill>
                  <a:schemeClr val="accent6"/>
                </a:solidFill>
              </a:rPr>
              <a:t>landscape</a:t>
            </a:r>
            <a:r>
              <a:rPr lang="en-US" sz="2000" dirty="0">
                <a:solidFill>
                  <a:schemeClr val="accent6"/>
                </a:solidFill>
              </a:rPr>
              <a:t> (the ‘arena’ where species live and evolution works)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Evolution and adaptation </a:t>
            </a:r>
            <a:r>
              <a:rPr lang="en-US" sz="2000" dirty="0">
                <a:solidFill>
                  <a:schemeClr val="accent6"/>
                </a:solidFill>
              </a:rPr>
              <a:t>(traits change naturally due to stochastic processes)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</a:rPr>
              <a:t>The ecological niche </a:t>
            </a:r>
            <a:r>
              <a:rPr lang="en-US" sz="2000" dirty="0">
                <a:solidFill>
                  <a:schemeClr val="accent6"/>
                </a:solidFill>
              </a:rPr>
              <a:t>of the species (determines the abundance of individuals)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38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6656D-3BE5-343E-E479-D140CF6F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 shaping biodiversity (according to gen3sis)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F7D31C7-72E6-C17F-A34E-B4ACC1609F99}"/>
              </a:ext>
            </a:extLst>
          </p:cNvPr>
          <p:cNvSpPr/>
          <p:nvPr/>
        </p:nvSpPr>
        <p:spPr>
          <a:xfrm>
            <a:off x="256954" y="2583724"/>
            <a:ext cx="2445488" cy="914400"/>
          </a:xfrm>
          <a:prstGeom prst="roundRect">
            <a:avLst/>
          </a:prstGeom>
          <a:solidFill>
            <a:srgbClr val="2337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Ecology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002C19-3E57-A61D-628E-5BFA6299176C}"/>
              </a:ext>
            </a:extLst>
          </p:cNvPr>
          <p:cNvSpPr/>
          <p:nvPr/>
        </p:nvSpPr>
        <p:spPr>
          <a:xfrm>
            <a:off x="262269" y="5614003"/>
            <a:ext cx="2434858" cy="914400"/>
          </a:xfrm>
          <a:prstGeom prst="roundRect">
            <a:avLst/>
          </a:prstGeom>
          <a:solidFill>
            <a:srgbClr val="2337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5FFB0E-A029-DAC7-5D40-16CE90E77F19}"/>
              </a:ext>
            </a:extLst>
          </p:cNvPr>
          <p:cNvSpPr/>
          <p:nvPr/>
        </p:nvSpPr>
        <p:spPr>
          <a:xfrm>
            <a:off x="283535" y="4593277"/>
            <a:ext cx="2392327" cy="914400"/>
          </a:xfrm>
          <a:prstGeom prst="roundRect">
            <a:avLst/>
          </a:prstGeom>
          <a:solidFill>
            <a:srgbClr val="2337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Mutation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3F0D576-AA28-3F15-148E-C08BD1123314}"/>
              </a:ext>
            </a:extLst>
          </p:cNvPr>
          <p:cNvSpPr/>
          <p:nvPr/>
        </p:nvSpPr>
        <p:spPr>
          <a:xfrm>
            <a:off x="256954" y="3572552"/>
            <a:ext cx="2445488" cy="914400"/>
          </a:xfrm>
          <a:prstGeom prst="roundRect">
            <a:avLst/>
          </a:prstGeom>
          <a:solidFill>
            <a:srgbClr val="2337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Dispersal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60FE3-DE0B-2C51-4663-ED76DA95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" r="-1" b="19588"/>
          <a:stretch/>
        </p:blipFill>
        <p:spPr>
          <a:xfrm>
            <a:off x="2913319" y="1513661"/>
            <a:ext cx="6801093" cy="853403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97D2CC-F05F-67D4-77B9-A4C25B394E6C}"/>
              </a:ext>
            </a:extLst>
          </p:cNvPr>
          <p:cNvSpPr/>
          <p:nvPr/>
        </p:nvSpPr>
        <p:spPr>
          <a:xfrm>
            <a:off x="256954" y="1545278"/>
            <a:ext cx="2445488" cy="914400"/>
          </a:xfrm>
          <a:prstGeom prst="roundRect">
            <a:avLst/>
          </a:prstGeom>
          <a:solidFill>
            <a:srgbClr val="23373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Landscape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7680610E-CEC1-5A76-D4A0-B3AEFA3A10E0}"/>
              </a:ext>
            </a:extLst>
          </p:cNvPr>
          <p:cNvSpPr/>
          <p:nvPr/>
        </p:nvSpPr>
        <p:spPr>
          <a:xfrm>
            <a:off x="2828260" y="978192"/>
            <a:ext cx="7612912" cy="484632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21587AA-64A4-891F-1150-12BBA2487DD8}"/>
              </a:ext>
            </a:extLst>
          </p:cNvPr>
          <p:cNvSpPr/>
          <p:nvPr/>
        </p:nvSpPr>
        <p:spPr>
          <a:xfrm>
            <a:off x="2902689" y="2583712"/>
            <a:ext cx="5411972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ecological niche ~ abundance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BDB43CB-430E-4B0B-4523-EDFDC327640F}"/>
              </a:ext>
            </a:extLst>
          </p:cNvPr>
          <p:cNvSpPr/>
          <p:nvPr/>
        </p:nvSpPr>
        <p:spPr>
          <a:xfrm>
            <a:off x="2892057" y="3593804"/>
            <a:ext cx="5411972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Effect of barriers ~ Population connectivity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D7380B8-F724-9FD1-A448-1CC470F2DF5D}"/>
              </a:ext>
            </a:extLst>
          </p:cNvPr>
          <p:cNvSpPr/>
          <p:nvPr/>
        </p:nvSpPr>
        <p:spPr>
          <a:xfrm>
            <a:off x="2884968" y="4618074"/>
            <a:ext cx="5411972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Trait change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7681B37-E1F7-32DB-8283-83AF6A0A0124}"/>
              </a:ext>
            </a:extLst>
          </p:cNvPr>
          <p:cNvSpPr/>
          <p:nvPr/>
        </p:nvSpPr>
        <p:spPr>
          <a:xfrm>
            <a:off x="2856615" y="5631711"/>
            <a:ext cx="5411972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Geographic isolation and connectivity</a:t>
            </a:r>
          </a:p>
        </p:txBody>
      </p:sp>
    </p:spTree>
    <p:extLst>
      <p:ext uri="{BB962C8B-B14F-4D97-AF65-F5344CB8AC3E}">
        <p14:creationId xmlns:p14="http://schemas.microsoft.com/office/powerpoint/2010/main" val="1501480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95AD59-12A1-F8FA-0BBD-CBB039669A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! 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D9A64D8-42B4-32C5-3AD8-0678BE3C3A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practical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4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13B397D-D41F-492E-ABE2-B3390F73867D}" type="slidenum">
              <a:rPr lang="cs-CZ" smtClean="0"/>
              <a:pPr>
                <a:spcAft>
                  <a:spcPts val="600"/>
                </a:spcAft>
              </a:pPr>
              <a:t>6</a:t>
            </a:fld>
            <a:endParaRPr lang="cs-CZ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1E1F2CF4-154A-9F62-A706-AEDEC279855E}"/>
              </a:ext>
            </a:extLst>
          </p:cNvPr>
          <p:cNvSpPr txBox="1">
            <a:spLocks/>
          </p:cNvSpPr>
          <p:nvPr/>
        </p:nvSpPr>
        <p:spPr>
          <a:xfrm>
            <a:off x="1223736" y="1869392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The vanishing of a species</a:t>
            </a:r>
            <a:endParaRPr lang="cs-CZ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775A62-2F23-70D0-2CAF-054B218B8004}"/>
              </a:ext>
            </a:extLst>
          </p:cNvPr>
          <p:cNvSpPr txBox="1">
            <a:spLocks/>
          </p:cNvSpPr>
          <p:nvPr/>
        </p:nvSpPr>
        <p:spPr>
          <a:xfrm>
            <a:off x="1252765" y="473460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>
                    <a:tint val="75000"/>
                  </a:schemeClr>
                </a:solidFill>
              </a:rPr>
              <a:t>Extinctions and mass extinctions</a:t>
            </a:r>
            <a:endParaRPr lang="cs-CZ" sz="240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76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30449-7879-7579-5EB7-43EDD8DB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Extinction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AEF194-947D-FD91-EFF9-95AEF832A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What is extinction?</a:t>
            </a:r>
          </a:p>
          <a:p>
            <a:r>
              <a:rPr lang="en-US" dirty="0"/>
              <a:t>= the dying out / termination of a species; </a:t>
            </a:r>
            <a:br>
              <a:rPr lang="en-US" dirty="0"/>
            </a:br>
            <a:r>
              <a:rPr lang="en-US" dirty="0"/>
              <a:t>i.e., the dying out of all individuals that belong to a species</a:t>
            </a:r>
          </a:p>
          <a:p>
            <a:endParaRPr lang="en-US" dirty="0"/>
          </a:p>
          <a:p>
            <a:r>
              <a:rPr lang="en-US" b="1" dirty="0"/>
              <a:t>How can we define and compare extinctions?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Spatial:</a:t>
            </a:r>
          </a:p>
          <a:p>
            <a:pPr marL="1028700" lvl="1" indent="-342900"/>
            <a:r>
              <a:rPr lang="en-US" dirty="0"/>
              <a:t>Global extinctions vs. local- to regional-scale extirpations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Temporal:</a:t>
            </a:r>
          </a:p>
          <a:p>
            <a:pPr marL="1028700" lvl="1" indent="-342900"/>
            <a:r>
              <a:rPr lang="en-US" dirty="0"/>
              <a:t>Extinctions from the fossil record vs. recent historical extinctions</a:t>
            </a:r>
          </a:p>
          <a:p>
            <a:pPr marL="1028700" lvl="1" indent="-342900"/>
            <a:r>
              <a:rPr lang="en-US" dirty="0"/>
              <a:t>Length of the time interval to calculate extinction rates (past vs. present)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Other types:</a:t>
            </a:r>
          </a:p>
          <a:p>
            <a:pPr marL="1028700" lvl="1" indent="-342900"/>
            <a:r>
              <a:rPr lang="en-US" dirty="0"/>
              <a:t>With low abundance, a species can become ecologically, functionally or economically extinct before it is truly extinct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CAE9D7C-C3FE-C491-B928-ADC0086C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8B417C9-E13F-6C70-CBCD-799AAB2C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2730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BA640B-DC48-C32D-9F13-3712AB78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30"/>
          <a:stretch/>
        </p:blipFill>
        <p:spPr>
          <a:xfrm>
            <a:off x="3551722" y="763933"/>
            <a:ext cx="2886478" cy="3817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2269A-919F-1A8A-FDCC-2BF063C33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passenger pigeon (</a:t>
            </a:r>
            <a:r>
              <a:rPr lang="en-US" i="1" dirty="0" err="1"/>
              <a:t>Ectopistes</a:t>
            </a:r>
            <a:r>
              <a:rPr lang="en-US" i="1" dirty="0"/>
              <a:t> </a:t>
            </a:r>
            <a:r>
              <a:rPr lang="en-US" i="1" dirty="0" err="1"/>
              <a:t>migratorius</a:t>
            </a:r>
            <a:r>
              <a:rPr lang="en-US" dirty="0"/>
              <a:t>) - the fast track to extinction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C2417-0B63-B326-84BB-87D401818580}"/>
              </a:ext>
            </a:extLst>
          </p:cNvPr>
          <p:cNvSpPr txBox="1"/>
          <p:nvPr/>
        </p:nvSpPr>
        <p:spPr>
          <a:xfrm>
            <a:off x="3686475" y="4588920"/>
            <a:ext cx="2637322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  <a:t>MARTHA</a:t>
            </a:r>
          </a:p>
          <a:p>
            <a:pPr algn="ctr"/>
            <a:r>
              <a:rPr lang="en-US" sz="1400" b="0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  <a:t>Last of her species, died at 1 p.m.,</a:t>
            </a:r>
            <a:br>
              <a:rPr lang="en-US" sz="1400" b="0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  <a:t>1 September 1914, age 29, in the</a:t>
            </a:r>
            <a:br>
              <a:rPr lang="en-US" sz="1400" b="0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  <a:t>Cincinnati Zoological Garden.</a:t>
            </a:r>
            <a:br>
              <a:rPr lang="en-US" sz="1400" b="0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</a:br>
            <a:r>
              <a:rPr lang="en-US" sz="1400" b="0" i="0" dirty="0">
                <a:solidFill>
                  <a:schemeClr val="tx1"/>
                </a:solidFill>
                <a:effectLst/>
                <a:latin typeface="Baskerville Old Face" panose="02020602080505020303" pitchFamily="18" charset="0"/>
                <a:cs typeface="Aldhabi" panose="020F0502020204030204" pitchFamily="2" charset="-78"/>
              </a:rPr>
              <a:t>EXTINCT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0BACF2-17E1-9EF5-F1E5-B35A5FAD5E65}"/>
              </a:ext>
            </a:extLst>
          </p:cNvPr>
          <p:cNvSpPr txBox="1"/>
          <p:nvPr/>
        </p:nvSpPr>
        <p:spPr>
          <a:xfrm>
            <a:off x="6487427" y="1305342"/>
            <a:ext cx="57045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most abundant bird in North America (and potentially the world) in the early 1800s (3-5 billion individuals)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Millions of individuals were hunted every year by the settlers because it was ‘cheap meat’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species was eradicated by Europeans within a human life span (approx. 70 years)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Birds bred in massive colonies of billions of individuals, making them vulnerable to density-dependent regulatory factors (e.g., infectious diseases, overexploitation)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A64E32-BCB9-6B61-1D25-5811AE7E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3" y="741147"/>
            <a:ext cx="4095956" cy="16459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24C3492-C064-EB3B-252B-644A65CBA1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676"/>
          <a:stretch/>
        </p:blipFill>
        <p:spPr>
          <a:xfrm>
            <a:off x="462013" y="2360819"/>
            <a:ext cx="3182753" cy="41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9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E71932-B00E-D00A-5DED-6128EE422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Extinctions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C9E6CA-AD96-E4C7-A1B2-2F9F39783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F7E17EF-18E3-10E7-0727-655D7A3C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3A1D72-A223-B1D6-A1B4-24DF868BCF26}"/>
              </a:ext>
            </a:extLst>
          </p:cNvPr>
          <p:cNvSpPr txBox="1"/>
          <p:nvPr/>
        </p:nvSpPr>
        <p:spPr>
          <a:xfrm>
            <a:off x="9102436" y="2690336"/>
            <a:ext cx="2909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Technical definition:</a:t>
            </a:r>
          </a:p>
          <a:p>
            <a:r>
              <a:rPr lang="en-US" dirty="0"/>
              <a:t>Mass Extinction event = the loss of at least 75% species over a </a:t>
            </a:r>
            <a:r>
              <a:rPr lang="en-US" u="sng" dirty="0"/>
              <a:t>relatively short</a:t>
            </a:r>
            <a:r>
              <a:rPr lang="en-US" dirty="0"/>
              <a:t> period in geological time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D7D38A-B6C6-BE1E-FD12-FDED94B1E083}"/>
              </a:ext>
            </a:extLst>
          </p:cNvPr>
          <p:cNvGrpSpPr/>
          <p:nvPr/>
        </p:nvGrpSpPr>
        <p:grpSpPr>
          <a:xfrm>
            <a:off x="0" y="1874031"/>
            <a:ext cx="9213273" cy="4000295"/>
            <a:chOff x="235528" y="1914312"/>
            <a:chExt cx="7971776" cy="3461252"/>
          </a:xfrm>
        </p:grpSpPr>
        <p:pic>
          <p:nvPicPr>
            <p:cNvPr id="21" name="Picture 2" descr="Sepkoski curve showing diversity of marine animal familes through time and 5 major mass exticntion events.">
              <a:extLst>
                <a:ext uri="{FF2B5EF4-FFF2-40B4-BE49-F238E27FC236}">
                  <a16:creationId xmlns:a16="http://schemas.microsoft.com/office/drawing/2014/main" id="{87521CAE-2B80-67BF-1D20-5506CFD57A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99"/>
            <a:stretch/>
          </p:blipFill>
          <p:spPr bwMode="auto">
            <a:xfrm>
              <a:off x="235528" y="1914312"/>
              <a:ext cx="7971776" cy="3461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E1EDB0-C21A-1D7B-6EDC-23381845CF2F}"/>
                </a:ext>
              </a:extLst>
            </p:cNvPr>
            <p:cNvSpPr txBox="1"/>
            <p:nvPr/>
          </p:nvSpPr>
          <p:spPr>
            <a:xfrm>
              <a:off x="3131127" y="2507673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C88F83-12FE-1091-3C62-8A53BA35B3D0}"/>
                </a:ext>
              </a:extLst>
            </p:cNvPr>
            <p:cNvSpPr txBox="1"/>
            <p:nvPr/>
          </p:nvSpPr>
          <p:spPr>
            <a:xfrm>
              <a:off x="3837709" y="2466109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C91C0E-C989-7E99-D7C2-F7315E3E20DF}"/>
                </a:ext>
              </a:extLst>
            </p:cNvPr>
            <p:cNvSpPr txBox="1"/>
            <p:nvPr/>
          </p:nvSpPr>
          <p:spPr>
            <a:xfrm>
              <a:off x="5264727" y="2604655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(3)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79102C3-2FA7-FC79-0755-9274BD6ED641}"/>
                </a:ext>
              </a:extLst>
            </p:cNvPr>
            <p:cNvSpPr txBox="1"/>
            <p:nvPr/>
          </p:nvSpPr>
          <p:spPr>
            <a:xfrm>
              <a:off x="5555672" y="3103418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(4)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0FD9BD-2CC8-3394-106C-4FAA16C05048}"/>
                </a:ext>
              </a:extLst>
            </p:cNvPr>
            <p:cNvSpPr txBox="1"/>
            <p:nvPr/>
          </p:nvSpPr>
          <p:spPr>
            <a:xfrm>
              <a:off x="7135091" y="2064327"/>
              <a:ext cx="442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(5)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3BDCD8B-0174-2260-6793-469D87BACC08}"/>
              </a:ext>
            </a:extLst>
          </p:cNvPr>
          <p:cNvSpPr txBox="1"/>
          <p:nvPr/>
        </p:nvSpPr>
        <p:spPr>
          <a:xfrm>
            <a:off x="0" y="6262255"/>
            <a:ext cx="4704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</a:t>
            </a:r>
            <a:r>
              <a:rPr lang="en-US" dirty="0" err="1"/>
              <a:t>Sepkowski</a:t>
            </a:r>
            <a:r>
              <a:rPr lang="en-US" dirty="0"/>
              <a:t> curve’ of marine diversity changes</a:t>
            </a:r>
          </a:p>
        </p:txBody>
      </p:sp>
    </p:spTree>
    <p:extLst>
      <p:ext uri="{BB962C8B-B14F-4D97-AF65-F5344CB8AC3E}">
        <p14:creationId xmlns:p14="http://schemas.microsoft.com/office/powerpoint/2010/main" val="4132570008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_LectureSpatialEcologyMacroecology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_LectureSpatialEcologyMacroecology" id="{0A9DA1B8-A65E-4A38-9C21-42F1DFA4C287}" vid="{CDDE6E67-16A6-4EF2-B448-BD5B06ED6C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1218</TotalTime>
  <Words>3591</Words>
  <Application>Microsoft Office PowerPoint</Application>
  <PresentationFormat>Widescreen</PresentationFormat>
  <Paragraphs>603</Paragraphs>
  <Slides>52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Aptos</vt:lpstr>
      <vt:lpstr>Aptos Display</vt:lpstr>
      <vt:lpstr>Arial</vt:lpstr>
      <vt:lpstr>Baskerville Old Face</vt:lpstr>
      <vt:lpstr>Garamond</vt:lpstr>
      <vt:lpstr>Symbol</vt:lpstr>
      <vt:lpstr>Wingdings</vt:lpstr>
      <vt:lpstr>Theme1_LectureSpatialEcologyMacroecology</vt:lpstr>
      <vt:lpstr>Evolution of global biodiversity</vt:lpstr>
      <vt:lpstr>Some wise words…</vt:lpstr>
      <vt:lpstr>What you should remember</vt:lpstr>
      <vt:lpstr>PowerPoint Presentation</vt:lpstr>
      <vt:lpstr>Biodiversity through geological time</vt:lpstr>
      <vt:lpstr>PowerPoint Presentation</vt:lpstr>
      <vt:lpstr>Extinction</vt:lpstr>
      <vt:lpstr>The passenger pigeon (Ectopistes migratorius) - the fast track to extinction</vt:lpstr>
      <vt:lpstr>Mass Extinctions</vt:lpstr>
      <vt:lpstr>“The Big 5” Mass Extinctions: 1/5</vt:lpstr>
      <vt:lpstr>“The Big 5” Mass Extinctions: 2/5</vt:lpstr>
      <vt:lpstr>“The Big 5” Mass Extinctions: 3/5</vt:lpstr>
      <vt:lpstr>“The Big 5” Mass Extinctions: 4/5</vt:lpstr>
      <vt:lpstr>“The Big 5” Mass Extinctions: 5/5</vt:lpstr>
      <vt:lpstr>‘Sixth Mass Extinction’ – How do we know? </vt:lpstr>
      <vt:lpstr>‘Sixth Mass Extinction’ – How do we know? </vt:lpstr>
      <vt:lpstr>‘Sixth Mass Extinction’ – How do we know? </vt:lpstr>
      <vt:lpstr>‘Sixth Mass Extinction’ – How do we know? </vt:lpstr>
      <vt:lpstr>How does biodiversity recover from extinction? – Evolutionary perspective</vt:lpstr>
      <vt:lpstr>How does biodiversity recover from extinction? – Evolutionary perspective</vt:lpstr>
      <vt:lpstr>How new species emerge</vt:lpstr>
      <vt:lpstr>Speciation </vt:lpstr>
      <vt:lpstr>Modes of speciation</vt:lpstr>
      <vt:lpstr>What causes allopatric speciation?</vt:lpstr>
      <vt:lpstr>Modes of speciation</vt:lpstr>
      <vt:lpstr>Example: Sympatric speciation of Howea palms</vt:lpstr>
      <vt:lpstr>Speciation rates - How do we know?</vt:lpstr>
      <vt:lpstr>PowerPoint Presentation</vt:lpstr>
      <vt:lpstr>How species change: according to Lamarck</vt:lpstr>
      <vt:lpstr>How species change: according to Darwin (natural selection)</vt:lpstr>
      <vt:lpstr>Adaptation</vt:lpstr>
      <vt:lpstr>Exaptation </vt:lpstr>
      <vt:lpstr>Types of natural selection: Examples</vt:lpstr>
      <vt:lpstr>Zooming out: High species richness = high diversification?</vt:lpstr>
      <vt:lpstr>What supports the idea of evolution?</vt:lpstr>
      <vt:lpstr>PowerPoint Presentation</vt:lpstr>
      <vt:lpstr>Phylogeny – the tree of life </vt:lpstr>
      <vt:lpstr>Phylogeny – the tree of life </vt:lpstr>
      <vt:lpstr>Phylogeny – the tree of life </vt:lpstr>
      <vt:lpstr>What is a phylogenetic tree?</vt:lpstr>
      <vt:lpstr>How to read a phylogeny</vt:lpstr>
      <vt:lpstr>Similarity vs. evolutionary relationship</vt:lpstr>
      <vt:lpstr>Types of phylogenetic trees</vt:lpstr>
      <vt:lpstr>iTOL (interactive tree of life)</vt:lpstr>
      <vt:lpstr>The magic of phylogenies</vt:lpstr>
      <vt:lpstr>The end</vt:lpstr>
      <vt:lpstr>What you should remember</vt:lpstr>
      <vt:lpstr>Lecture Part 2: Practical Introduction to eco-evolutionary simulation models</vt:lpstr>
      <vt:lpstr>Who are you? </vt:lpstr>
      <vt:lpstr>Intro to eco-evo simulation models: Fundamental processes</vt:lpstr>
      <vt:lpstr>Processes shaping biodiversity (according to gen3sis)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Wölke Friederike</dc:creator>
  <cp:lastModifiedBy>Wölke Friederike</cp:lastModifiedBy>
  <cp:revision>2</cp:revision>
  <dcterms:created xsi:type="dcterms:W3CDTF">2024-10-04T09:38:46Z</dcterms:created>
  <dcterms:modified xsi:type="dcterms:W3CDTF">2024-10-17T09:38:02Z</dcterms:modified>
</cp:coreProperties>
</file>